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63_A3ABFD71.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7" r:id="rId4"/>
  </p:sldMasterIdLst>
  <p:notesMasterIdLst>
    <p:notesMasterId r:id="rId87"/>
  </p:notesMasterIdLst>
  <p:sldIdLst>
    <p:sldId id="256" r:id="rId5"/>
    <p:sldId id="258" r:id="rId6"/>
    <p:sldId id="262" r:id="rId7"/>
    <p:sldId id="274" r:id="rId8"/>
    <p:sldId id="275" r:id="rId9"/>
    <p:sldId id="291" r:id="rId10"/>
    <p:sldId id="319" r:id="rId11"/>
    <p:sldId id="292" r:id="rId12"/>
    <p:sldId id="290" r:id="rId13"/>
    <p:sldId id="276" r:id="rId14"/>
    <p:sldId id="277" r:id="rId15"/>
    <p:sldId id="278" r:id="rId16"/>
    <p:sldId id="279" r:id="rId17"/>
    <p:sldId id="320" r:id="rId18"/>
    <p:sldId id="295" r:id="rId19"/>
    <p:sldId id="296" r:id="rId20"/>
    <p:sldId id="314" r:id="rId21"/>
    <p:sldId id="318" r:id="rId22"/>
    <p:sldId id="328" r:id="rId23"/>
    <p:sldId id="329" r:id="rId24"/>
    <p:sldId id="280" r:id="rId25"/>
    <p:sldId id="315" r:id="rId26"/>
    <p:sldId id="316" r:id="rId27"/>
    <p:sldId id="281" r:id="rId28"/>
    <p:sldId id="355" r:id="rId29"/>
    <p:sldId id="317" r:id="rId30"/>
    <p:sldId id="282" r:id="rId31"/>
    <p:sldId id="283" r:id="rId32"/>
    <p:sldId id="284" r:id="rId33"/>
    <p:sldId id="285" r:id="rId34"/>
    <p:sldId id="288" r:id="rId35"/>
    <p:sldId id="294" r:id="rId36"/>
    <p:sldId id="297" r:id="rId37"/>
    <p:sldId id="298" r:id="rId38"/>
    <p:sldId id="299" r:id="rId39"/>
    <p:sldId id="305" r:id="rId40"/>
    <p:sldId id="306" r:id="rId41"/>
    <p:sldId id="325" r:id="rId42"/>
    <p:sldId id="309" r:id="rId43"/>
    <p:sldId id="311" r:id="rId44"/>
    <p:sldId id="330" r:id="rId45"/>
    <p:sldId id="342" r:id="rId46"/>
    <p:sldId id="331" r:id="rId47"/>
    <p:sldId id="287" r:id="rId48"/>
    <p:sldId id="293" r:id="rId49"/>
    <p:sldId id="301" r:id="rId50"/>
    <p:sldId id="302" r:id="rId51"/>
    <p:sldId id="303" r:id="rId52"/>
    <p:sldId id="304" r:id="rId53"/>
    <p:sldId id="324" r:id="rId54"/>
    <p:sldId id="323" r:id="rId55"/>
    <p:sldId id="310" r:id="rId56"/>
    <p:sldId id="327" r:id="rId57"/>
    <p:sldId id="313" r:id="rId58"/>
    <p:sldId id="339" r:id="rId59"/>
    <p:sldId id="338" r:id="rId60"/>
    <p:sldId id="333" r:id="rId61"/>
    <p:sldId id="341" r:id="rId62"/>
    <p:sldId id="340" r:id="rId63"/>
    <p:sldId id="286" r:id="rId64"/>
    <p:sldId id="336" r:id="rId65"/>
    <p:sldId id="337" r:id="rId66"/>
    <p:sldId id="289" r:id="rId67"/>
    <p:sldId id="300" r:id="rId68"/>
    <p:sldId id="307" r:id="rId69"/>
    <p:sldId id="322" r:id="rId70"/>
    <p:sldId id="308" r:id="rId71"/>
    <p:sldId id="326" r:id="rId72"/>
    <p:sldId id="312" r:id="rId73"/>
    <p:sldId id="343" r:id="rId74"/>
    <p:sldId id="344" r:id="rId75"/>
    <p:sldId id="334" r:id="rId76"/>
    <p:sldId id="335" r:id="rId77"/>
    <p:sldId id="345" r:id="rId78"/>
    <p:sldId id="346" r:id="rId79"/>
    <p:sldId id="347" r:id="rId80"/>
    <p:sldId id="349" r:id="rId81"/>
    <p:sldId id="350" r:id="rId82"/>
    <p:sldId id="351" r:id="rId83"/>
    <p:sldId id="352" r:id="rId84"/>
    <p:sldId id="353" r:id="rId85"/>
    <p:sldId id="354" r:id="rId86"/>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C8D50-F257-108C-8306-E4F84F64935E}" name="Ade Fewings" initials="AF" userId="S::iss03c@bangor.ac.uk::a0b60827-dd17-4759-a039-c345c4efb5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orraine" initials="L" lastIdx="15" clrIdx="0">
    <p:extLst>
      <p:ext uri="{19B8F6BF-5375-455C-9EA6-DF929625EA0E}">
        <p15:presenceInfo xmlns:p15="http://schemas.microsoft.com/office/powerpoint/2012/main" userId="458a3664a57d69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91A7B-F367-4DA3-BA7E-3DD58EB05567}" v="64" dt="2022-10-26T12:11:09.32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8" autoAdjust="0"/>
    <p:restoredTop sz="94712" autoAdjust="0"/>
  </p:normalViewPr>
  <p:slideViewPr>
    <p:cSldViewPr snapToGrid="0">
      <p:cViewPr varScale="1">
        <p:scale>
          <a:sx n="43" d="100"/>
          <a:sy n="43" d="100"/>
        </p:scale>
        <p:origin x="950" y="77"/>
      </p:cViewPr>
      <p:guideLst/>
    </p:cSldViewPr>
  </p:slideViewPr>
  <p:outlineViewPr>
    <p:cViewPr>
      <p:scale>
        <a:sx n="33" d="100"/>
        <a:sy n="33" d="100"/>
      </p:scale>
      <p:origin x="0" y="-42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95"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Barbaresi" userId="878e3307-01de-4289-ad53-44b9c3912324" providerId="ADAL" clId="{A9A91A7B-F367-4DA3-BA7E-3DD58EB05567}"/>
    <pc:docChg chg="custSel addSld modSld sldOrd">
      <pc:chgData name="Oliver Barbaresi" userId="878e3307-01de-4289-ad53-44b9c3912324" providerId="ADAL" clId="{A9A91A7B-F367-4DA3-BA7E-3DD58EB05567}" dt="2022-10-26T12:11:09.324" v="111" actId="20577"/>
      <pc:docMkLst>
        <pc:docMk/>
      </pc:docMkLst>
      <pc:sldChg chg="modSp">
        <pc:chgData name="Oliver Barbaresi" userId="878e3307-01de-4289-ad53-44b9c3912324" providerId="ADAL" clId="{A9A91A7B-F367-4DA3-BA7E-3DD58EB05567}" dt="2022-10-25T09:29:34.335" v="20" actId="1076"/>
        <pc:sldMkLst>
          <pc:docMk/>
          <pc:sldMk cId="0" sldId="262"/>
        </pc:sldMkLst>
        <pc:picChg chg="mod">
          <ac:chgData name="Oliver Barbaresi" userId="878e3307-01de-4289-ad53-44b9c3912324" providerId="ADAL" clId="{A9A91A7B-F367-4DA3-BA7E-3DD58EB05567}" dt="2022-10-25T09:29:34.335" v="20" actId="1076"/>
          <ac:picMkLst>
            <pc:docMk/>
            <pc:sldMk cId="0" sldId="262"/>
            <ac:picMk id="15" creationId="{93E73B14-875A-4347-AEB3-CD19EC390E3D}"/>
          </ac:picMkLst>
        </pc:picChg>
      </pc:sldChg>
      <pc:sldChg chg="modSp mod">
        <pc:chgData name="Oliver Barbaresi" userId="878e3307-01de-4289-ad53-44b9c3912324" providerId="ADAL" clId="{A9A91A7B-F367-4DA3-BA7E-3DD58EB05567}" dt="2022-10-25T10:34:55.812" v="37" actId="20577"/>
        <pc:sldMkLst>
          <pc:docMk/>
          <pc:sldMk cId="547855414" sldId="282"/>
        </pc:sldMkLst>
        <pc:spChg chg="mod">
          <ac:chgData name="Oliver Barbaresi" userId="878e3307-01de-4289-ad53-44b9c3912324" providerId="ADAL" clId="{A9A91A7B-F367-4DA3-BA7E-3DD58EB05567}" dt="2022-10-25T10:34:55.812" v="37" actId="20577"/>
          <ac:spMkLst>
            <pc:docMk/>
            <pc:sldMk cId="547855414" sldId="282"/>
            <ac:spMk id="8" creationId="{043AC720-5878-4702-B1FA-645D19A36375}"/>
          </ac:spMkLst>
        </pc:spChg>
      </pc:sldChg>
      <pc:sldChg chg="modSp mod">
        <pc:chgData name="Oliver Barbaresi" userId="878e3307-01de-4289-ad53-44b9c3912324" providerId="ADAL" clId="{A9A91A7B-F367-4DA3-BA7E-3DD58EB05567}" dt="2022-10-25T10:34:35.052" v="35" actId="20577"/>
        <pc:sldMkLst>
          <pc:docMk/>
          <pc:sldMk cId="1023258021" sldId="283"/>
        </pc:sldMkLst>
        <pc:spChg chg="mod">
          <ac:chgData name="Oliver Barbaresi" userId="878e3307-01de-4289-ad53-44b9c3912324" providerId="ADAL" clId="{A9A91A7B-F367-4DA3-BA7E-3DD58EB05567}" dt="2022-10-25T10:34:35.052" v="35" actId="20577"/>
          <ac:spMkLst>
            <pc:docMk/>
            <pc:sldMk cId="1023258021" sldId="283"/>
            <ac:spMk id="8" creationId="{043AC720-5878-4702-B1FA-645D19A36375}"/>
          </ac:spMkLst>
        </pc:spChg>
      </pc:sldChg>
      <pc:sldChg chg="modSp mod">
        <pc:chgData name="Oliver Barbaresi" userId="878e3307-01de-4289-ad53-44b9c3912324" providerId="ADAL" clId="{A9A91A7B-F367-4DA3-BA7E-3DD58EB05567}" dt="2022-10-13T16:25:02.997" v="5" actId="20577"/>
        <pc:sldMkLst>
          <pc:docMk/>
          <pc:sldMk cId="670847981" sldId="285"/>
        </pc:sldMkLst>
        <pc:spChg chg="mod">
          <ac:chgData name="Oliver Barbaresi" userId="878e3307-01de-4289-ad53-44b9c3912324" providerId="ADAL" clId="{A9A91A7B-F367-4DA3-BA7E-3DD58EB05567}" dt="2022-10-13T16:25:02.997" v="5" actId="20577"/>
          <ac:spMkLst>
            <pc:docMk/>
            <pc:sldMk cId="670847981" sldId="285"/>
            <ac:spMk id="8" creationId="{043AC720-5878-4702-B1FA-645D19A36375}"/>
          </ac:spMkLst>
        </pc:spChg>
      </pc:sldChg>
      <pc:sldChg chg="ord">
        <pc:chgData name="Oliver Barbaresi" userId="878e3307-01de-4289-ad53-44b9c3912324" providerId="ADAL" clId="{A9A91A7B-F367-4DA3-BA7E-3DD58EB05567}" dt="2022-10-25T10:24:41.596" v="30"/>
        <pc:sldMkLst>
          <pc:docMk/>
          <pc:sldMk cId="1551622934" sldId="287"/>
        </pc:sldMkLst>
      </pc:sldChg>
      <pc:sldChg chg="modSp mod">
        <pc:chgData name="Oliver Barbaresi" userId="878e3307-01de-4289-ad53-44b9c3912324" providerId="ADAL" clId="{A9A91A7B-F367-4DA3-BA7E-3DD58EB05567}" dt="2022-10-13T16:25:00.030" v="3" actId="20577"/>
        <pc:sldMkLst>
          <pc:docMk/>
          <pc:sldMk cId="780635171" sldId="288"/>
        </pc:sldMkLst>
        <pc:spChg chg="mod">
          <ac:chgData name="Oliver Barbaresi" userId="878e3307-01de-4289-ad53-44b9c3912324" providerId="ADAL" clId="{A9A91A7B-F367-4DA3-BA7E-3DD58EB05567}" dt="2022-10-13T16:25:00.030" v="3" actId="20577"/>
          <ac:spMkLst>
            <pc:docMk/>
            <pc:sldMk cId="780635171" sldId="288"/>
            <ac:spMk id="8" creationId="{043AC720-5878-4702-B1FA-645D19A36375}"/>
          </ac:spMkLst>
        </pc:spChg>
      </pc:sldChg>
      <pc:sldChg chg="modSp mod">
        <pc:chgData name="Oliver Barbaresi" userId="878e3307-01de-4289-ad53-44b9c3912324" providerId="ADAL" clId="{A9A91A7B-F367-4DA3-BA7E-3DD58EB05567}" dt="2022-10-26T10:58:22.505" v="39" actId="1035"/>
        <pc:sldMkLst>
          <pc:docMk/>
          <pc:sldMk cId="3110529785" sldId="294"/>
        </pc:sldMkLst>
        <pc:spChg chg="mod">
          <ac:chgData name="Oliver Barbaresi" userId="878e3307-01de-4289-ad53-44b9c3912324" providerId="ADAL" clId="{A9A91A7B-F367-4DA3-BA7E-3DD58EB05567}" dt="2022-10-26T10:58:22.505" v="39" actId="1035"/>
          <ac:spMkLst>
            <pc:docMk/>
            <pc:sldMk cId="3110529785" sldId="294"/>
            <ac:spMk id="8" creationId="{043AC720-5878-4702-B1FA-645D19A36375}"/>
          </ac:spMkLst>
        </pc:spChg>
      </pc:sldChg>
      <pc:sldChg chg="modSp mod">
        <pc:chgData name="Oliver Barbaresi" userId="878e3307-01de-4289-ad53-44b9c3912324" providerId="ADAL" clId="{A9A91A7B-F367-4DA3-BA7E-3DD58EB05567}" dt="2022-10-26T12:11:09.324" v="111" actId="20577"/>
        <pc:sldMkLst>
          <pc:docMk/>
          <pc:sldMk cId="3640670044" sldId="299"/>
        </pc:sldMkLst>
        <pc:spChg chg="mod">
          <ac:chgData name="Oliver Barbaresi" userId="878e3307-01de-4289-ad53-44b9c3912324" providerId="ADAL" clId="{A9A91A7B-F367-4DA3-BA7E-3DD58EB05567}" dt="2022-10-26T12:11:09.324" v="111" actId="20577"/>
          <ac:spMkLst>
            <pc:docMk/>
            <pc:sldMk cId="3640670044" sldId="299"/>
            <ac:spMk id="8" creationId="{043AC720-5878-4702-B1FA-645D19A36375}"/>
          </ac:spMkLst>
        </pc:spChg>
      </pc:sldChg>
      <pc:sldChg chg="modSp mod">
        <pc:chgData name="Oliver Barbaresi" userId="878e3307-01de-4289-ad53-44b9c3912324" providerId="ADAL" clId="{A9A91A7B-F367-4DA3-BA7E-3DD58EB05567}" dt="2022-10-25T10:34:47.385" v="36" actId="20577"/>
        <pc:sldMkLst>
          <pc:docMk/>
          <pc:sldMk cId="4110825908" sldId="305"/>
        </pc:sldMkLst>
        <pc:spChg chg="mod">
          <ac:chgData name="Oliver Barbaresi" userId="878e3307-01de-4289-ad53-44b9c3912324" providerId="ADAL" clId="{A9A91A7B-F367-4DA3-BA7E-3DD58EB05567}" dt="2022-10-25T10:34:47.385" v="36" actId="20577"/>
          <ac:spMkLst>
            <pc:docMk/>
            <pc:sldMk cId="4110825908" sldId="305"/>
            <ac:spMk id="8" creationId="{043AC720-5878-4702-B1FA-645D19A36375}"/>
          </ac:spMkLst>
        </pc:spChg>
      </pc:sldChg>
      <pc:sldChg chg="modSp mod">
        <pc:chgData name="Oliver Barbaresi" userId="878e3307-01de-4289-ad53-44b9c3912324" providerId="ADAL" clId="{A9A91A7B-F367-4DA3-BA7E-3DD58EB05567}" dt="2022-10-13T16:25:22.153" v="6" actId="20577"/>
        <pc:sldMkLst>
          <pc:docMk/>
          <pc:sldMk cId="3778229214" sldId="306"/>
        </pc:sldMkLst>
        <pc:spChg chg="mod">
          <ac:chgData name="Oliver Barbaresi" userId="878e3307-01de-4289-ad53-44b9c3912324" providerId="ADAL" clId="{A9A91A7B-F367-4DA3-BA7E-3DD58EB05567}" dt="2022-10-13T16:25:22.153" v="6" actId="20577"/>
          <ac:spMkLst>
            <pc:docMk/>
            <pc:sldMk cId="3778229214" sldId="306"/>
            <ac:spMk id="8" creationId="{043AC720-5878-4702-B1FA-645D19A36375}"/>
          </ac:spMkLst>
        </pc:spChg>
      </pc:sldChg>
      <pc:sldChg chg="modSp mod">
        <pc:chgData name="Oliver Barbaresi" userId="878e3307-01de-4289-ad53-44b9c3912324" providerId="ADAL" clId="{A9A91A7B-F367-4DA3-BA7E-3DD58EB05567}" dt="2022-10-13T16:30:27.149" v="10" actId="1076"/>
        <pc:sldMkLst>
          <pc:docMk/>
          <pc:sldMk cId="104801409" sldId="308"/>
        </pc:sldMkLst>
        <pc:spChg chg="mod">
          <ac:chgData name="Oliver Barbaresi" userId="878e3307-01de-4289-ad53-44b9c3912324" providerId="ADAL" clId="{A9A91A7B-F367-4DA3-BA7E-3DD58EB05567}" dt="2022-10-13T16:30:24.229" v="8" actId="20577"/>
          <ac:spMkLst>
            <pc:docMk/>
            <pc:sldMk cId="104801409" sldId="308"/>
            <ac:spMk id="8" creationId="{043AC720-5878-4702-B1FA-645D19A36375}"/>
          </ac:spMkLst>
        </pc:spChg>
        <pc:picChg chg="mod">
          <ac:chgData name="Oliver Barbaresi" userId="878e3307-01de-4289-ad53-44b9c3912324" providerId="ADAL" clId="{A9A91A7B-F367-4DA3-BA7E-3DD58EB05567}" dt="2022-10-13T16:30:27.149" v="10" actId="1076"/>
          <ac:picMkLst>
            <pc:docMk/>
            <pc:sldMk cId="104801409" sldId="308"/>
            <ac:picMk id="5" creationId="{678909CD-53AE-4192-BCB8-5F4D16255505}"/>
          </ac:picMkLst>
        </pc:picChg>
      </pc:sldChg>
      <pc:sldChg chg="addSp modSp mod">
        <pc:chgData name="Oliver Barbaresi" userId="878e3307-01de-4289-ad53-44b9c3912324" providerId="ADAL" clId="{A9A91A7B-F367-4DA3-BA7E-3DD58EB05567}" dt="2022-10-26T11:12:24.065" v="110" actId="1582"/>
        <pc:sldMkLst>
          <pc:docMk/>
          <pc:sldMk cId="1700273199" sldId="314"/>
        </pc:sldMkLst>
        <pc:spChg chg="add mod">
          <ac:chgData name="Oliver Barbaresi" userId="878e3307-01de-4289-ad53-44b9c3912324" providerId="ADAL" clId="{A9A91A7B-F367-4DA3-BA7E-3DD58EB05567}" dt="2022-10-26T11:12:24.065" v="110" actId="1582"/>
          <ac:spMkLst>
            <pc:docMk/>
            <pc:sldMk cId="1700273199" sldId="314"/>
            <ac:spMk id="3" creationId="{7D5F7A96-3E9D-FFF4-985A-3B54E3A36646}"/>
          </ac:spMkLst>
        </pc:spChg>
      </pc:sldChg>
      <pc:sldChg chg="modSp mod">
        <pc:chgData name="Oliver Barbaresi" userId="878e3307-01de-4289-ad53-44b9c3912324" providerId="ADAL" clId="{A9A91A7B-F367-4DA3-BA7E-3DD58EB05567}" dt="2022-10-13T16:30:18.513" v="7" actId="20577"/>
        <pc:sldMkLst>
          <pc:docMk/>
          <pc:sldMk cId="1240411180" sldId="322"/>
        </pc:sldMkLst>
        <pc:spChg chg="mod">
          <ac:chgData name="Oliver Barbaresi" userId="878e3307-01de-4289-ad53-44b9c3912324" providerId="ADAL" clId="{A9A91A7B-F367-4DA3-BA7E-3DD58EB05567}" dt="2022-10-13T16:30:18.513" v="7" actId="20577"/>
          <ac:spMkLst>
            <pc:docMk/>
            <pc:sldMk cId="1240411180" sldId="322"/>
            <ac:spMk id="8" creationId="{043AC720-5878-4702-B1FA-645D19A36375}"/>
          </ac:spMkLst>
        </pc:spChg>
      </pc:sldChg>
      <pc:sldChg chg="modSp mod">
        <pc:chgData name="Oliver Barbaresi" userId="878e3307-01de-4289-ad53-44b9c3912324" providerId="ADAL" clId="{A9A91A7B-F367-4DA3-BA7E-3DD58EB05567}" dt="2022-10-13T16:30:55.702" v="14" actId="20577"/>
        <pc:sldMkLst>
          <pc:docMk/>
          <pc:sldMk cId="1664467244" sldId="344"/>
        </pc:sldMkLst>
        <pc:spChg chg="mod">
          <ac:chgData name="Oliver Barbaresi" userId="878e3307-01de-4289-ad53-44b9c3912324" providerId="ADAL" clId="{A9A91A7B-F367-4DA3-BA7E-3DD58EB05567}" dt="2022-10-13T16:30:55.702" v="14" actId="20577"/>
          <ac:spMkLst>
            <pc:docMk/>
            <pc:sldMk cId="1664467244" sldId="344"/>
            <ac:spMk id="8" creationId="{043AC720-5878-4702-B1FA-645D19A36375}"/>
          </ac:spMkLst>
        </pc:spChg>
      </pc:sldChg>
      <pc:sldChg chg="modSp mod">
        <pc:chgData name="Oliver Barbaresi" userId="878e3307-01de-4289-ad53-44b9c3912324" providerId="ADAL" clId="{A9A91A7B-F367-4DA3-BA7E-3DD58EB05567}" dt="2022-10-13T16:32:12.614" v="19" actId="1076"/>
        <pc:sldMkLst>
          <pc:docMk/>
          <pc:sldMk cId="484213317" sldId="352"/>
        </pc:sldMkLst>
        <pc:spChg chg="mod">
          <ac:chgData name="Oliver Barbaresi" userId="878e3307-01de-4289-ad53-44b9c3912324" providerId="ADAL" clId="{A9A91A7B-F367-4DA3-BA7E-3DD58EB05567}" dt="2022-10-13T16:32:12.614" v="19" actId="1076"/>
          <ac:spMkLst>
            <pc:docMk/>
            <pc:sldMk cId="484213317" sldId="352"/>
            <ac:spMk id="12" creationId="{511747A2-C6E5-4C78-A336-C900C8FECD2C}"/>
          </ac:spMkLst>
        </pc:spChg>
        <pc:picChg chg="mod modCrop">
          <ac:chgData name="Oliver Barbaresi" userId="878e3307-01de-4289-ad53-44b9c3912324" providerId="ADAL" clId="{A9A91A7B-F367-4DA3-BA7E-3DD58EB05567}" dt="2022-10-13T16:32:06.761" v="18" actId="1076"/>
          <ac:picMkLst>
            <pc:docMk/>
            <pc:sldMk cId="484213317" sldId="352"/>
            <ac:picMk id="3" creationId="{3F71FB92-6099-48E0-87FE-15CB21F04378}"/>
          </ac:picMkLst>
        </pc:picChg>
      </pc:sldChg>
      <pc:sldChg chg="modSp add mod modCm">
        <pc:chgData name="Oliver Barbaresi" userId="878e3307-01de-4289-ad53-44b9c3912324" providerId="ADAL" clId="{A9A91A7B-F367-4DA3-BA7E-3DD58EB05567}" dt="2022-10-26T11:11:29.636" v="60"/>
        <pc:sldMkLst>
          <pc:docMk/>
          <pc:sldMk cId="2745957745" sldId="355"/>
        </pc:sldMkLst>
        <pc:spChg chg="mod">
          <ac:chgData name="Oliver Barbaresi" userId="878e3307-01de-4289-ad53-44b9c3912324" providerId="ADAL" clId="{A9A91A7B-F367-4DA3-BA7E-3DD58EB05567}" dt="2022-10-26T11:11:21.010" v="59" actId="20577"/>
          <ac:spMkLst>
            <pc:docMk/>
            <pc:sldMk cId="2745957745" sldId="355"/>
            <ac:spMk id="4" creationId="{EF585193-D1AF-49B3-81B4-AD3C2826F613}"/>
          </ac:spMkLst>
        </pc:spChg>
      </pc:sldChg>
    </pc:docChg>
  </pc:docChgLst>
</pc:chgInfo>
</file>

<file path=ppt/comments/modernComment_163_A3ABFD71.xml><?xml version="1.0" encoding="utf-8"?>
<p188:cmLst xmlns:a="http://schemas.openxmlformats.org/drawingml/2006/main" xmlns:r="http://schemas.openxmlformats.org/officeDocument/2006/relationships" xmlns:p188="http://schemas.microsoft.com/office/powerpoint/2018/8/main">
  <p188:cm id="{03BD7F26-9F87-4C40-BD0C-0B868CB5BA16}" authorId="{544C8D50-F257-108C-8306-E4F84F64935E}" status="resolved" created="2022-08-25T08:27:12.846" complete="100000">
    <pc:sldMkLst xmlns:pc="http://schemas.microsoft.com/office/powerpoint/2013/main/command">
      <pc:docMk/>
      <pc:sldMk cId="2745957745" sldId="277"/>
    </pc:sldMkLst>
    <p188:txBody>
      <a:bodyPr/>
      <a:lstStyle/>
      <a:p>
        <a:r>
          <a:rPr lang="en-GB"/>
          <a:t>Introduce routes to access local and networked.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2862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GB"/>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CA5D0CA-18A1-1142-AB93-C9D4480A0CEC}"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3901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CA5D0CA-18A1-1142-AB93-C9D4480A0CEC}"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0848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CA5D0CA-18A1-1142-AB93-C9D4480A0CEC}"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2423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98803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CA5D0CA-18A1-1142-AB93-C9D4480A0CEC}"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6415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GB"/>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CA5D0CA-18A1-1142-AB93-C9D4480A0CEC}"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7381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CA5D0CA-18A1-1142-AB93-C9D4480A0CEC}" type="datetimeFigureOut">
              <a:rPr lang="en-US" smtClean="0"/>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955739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GB"/>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CA5D0CA-18A1-1142-AB93-C9D4480A0CEC}" type="datetimeFigureOut">
              <a:rPr lang="en-US" smtClean="0"/>
              <a:t>10/25/2022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98717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CA5D0CA-18A1-1142-AB93-C9D4480A0CEC}" type="datetimeFigureOut">
              <a:rPr lang="en-US" smtClean="0"/>
              <a:t>10/25/2022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0121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A5D0CA-18A1-1142-AB93-C9D4480A0CEC}" type="datetimeFigureOut">
              <a:rPr lang="en-US" smtClean="0"/>
              <a:t>10/25/2022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13176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GB"/>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9CA5D0CA-18A1-1142-AB93-C9D4480A0CEC}" type="datetimeFigureOut">
              <a:rPr lang="en-US" smtClean="0"/>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22056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GB"/>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9CA5D0CA-18A1-1142-AB93-C9D4480A0CEC}" type="datetimeFigureOut">
              <a:rPr lang="en-US" smtClean="0"/>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9723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9CA5D0CA-18A1-1142-AB93-C9D4480A0CEC}" type="datetimeFigureOut">
              <a:rPr lang="en-US" smtClean="0"/>
              <a:t>10/25/2022</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38312343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ettings/tokens"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63_A3ABFD7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jupyter.bangor.ac.uk/jupyter/hub/logi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scm.com/downloads"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supercomputing.wales/"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github.com/BangorUniversity/Research-Computing-Community/blob/master/workshops/Parallel%20Processing%20in%20Python.pd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png"/><Relationship Id="rId3" Type="http://schemas.openxmlformats.org/officeDocument/2006/relationships/hyperlink" Target="https://github.com/BangorUniversity/Research-Computing-Community/blob/master/workshops/Version%20Control%20Using%20Git.pdf" TargetMode="External"/><Relationship Id="rId7" Type="http://schemas.openxmlformats.org/officeDocument/2006/relationships/image" Target="../media/image6.png"/><Relationship Id="rId12" Type="http://schemas.openxmlformats.org/officeDocument/2006/relationships/image" Target="../media/image10.jpeg"/><Relationship Id="rId2" Type="http://schemas.openxmlformats.org/officeDocument/2006/relationships/hyperlink" Target="https://github.com/BangorUniversity/Research-Computing-Community/blob/master/workshops/Introduction%20to%20the%20Linux%20Shell.pdf" TargetMode="External"/><Relationship Id="rId1" Type="http://schemas.openxmlformats.org/officeDocument/2006/relationships/slideLayout" Target="../slideLayouts/slideLayout12.xml"/><Relationship Id="rId6" Type="http://schemas.openxmlformats.org/officeDocument/2006/relationships/hyperlink" Target="https://github.com/BangorUniversity/Research-Computing-Community/blob/master/workshops/Parallel%20Processing%20in%20Python.pdf" TargetMode="External"/><Relationship Id="rId11" Type="http://schemas.openxmlformats.org/officeDocument/2006/relationships/image" Target="../media/image9.jpeg"/><Relationship Id="rId5" Type="http://schemas.openxmlformats.org/officeDocument/2006/relationships/hyperlink" Target="https://github.com/BangorUniversity/Research-Computing-Community/blob/master/workshops/Advanced%20Python.pdf" TargetMode="External"/><Relationship Id="rId10" Type="http://schemas.openxmlformats.org/officeDocument/2006/relationships/image" Target="../media/image8.png"/><Relationship Id="rId4" Type="http://schemas.openxmlformats.org/officeDocument/2006/relationships/hyperlink" Target="https://github.com/BangorUniversity/Research-Computing-Community/blob/master/workshops/Programming%20Principles%20and%20Practice%20using%20Python.pdf" TargetMode="External"/><Relationship Id="rId9" Type="http://schemas.openxmlformats.org/officeDocument/2006/relationships/image" Target="../media/image2.png"/><Relationship Id="rId1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zenodo.org/" TargetMode="Externa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zenodo.org/login/?next=%2F"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Be Extraordinary."/>
          <p:cNvSpPr txBox="1"/>
          <p:nvPr/>
        </p:nvSpPr>
        <p:spPr>
          <a:xfrm>
            <a:off x="8974193" y="10675806"/>
            <a:ext cx="674248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rPr lang="en-GB" b="1">
                <a:latin typeface="Arial" panose="020B0604020202020204" pitchFamily="34" charset="0"/>
                <a:cs typeface="Arial" panose="020B0604020202020204" pitchFamily="34" charset="0"/>
              </a:rPr>
              <a:t>BE EXTRAORDINARY</a:t>
            </a:r>
            <a:endParaRPr b="1">
              <a:latin typeface="Arial" panose="020B0604020202020204" pitchFamily="34" charset="0"/>
              <a:cs typeface="Arial" panose="020B0604020202020204" pitchFamily="34" charset="0"/>
            </a:endParaRPr>
          </a:p>
        </p:txBody>
      </p:sp>
      <p:pic>
        <p:nvPicPr>
          <p:cNvPr id="153" name="Bangor_Logo_A1 copy.pdf" descr="Bangor_Logo_A1 copy.pdf"/>
          <p:cNvPicPr>
            <a:picLocks noChangeAspect="1"/>
          </p:cNvPicPr>
          <p:nvPr/>
        </p:nvPicPr>
        <p:blipFill>
          <a:blip r:embed="rId2"/>
          <a:stretch>
            <a:fillRect/>
          </a:stretch>
        </p:blipFill>
        <p:spPr>
          <a:xfrm>
            <a:off x="9041739" y="3040194"/>
            <a:ext cx="6607395" cy="532950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20052661" cy="7355860"/>
          </a:xfrm>
          <a:prstGeom prst="rect">
            <a:avLst/>
          </a:prstGeom>
          <a:noFill/>
        </p:spPr>
        <p:txBody>
          <a:bodyPr wrap="square" rtlCol="0">
            <a:spAutoFit/>
          </a:bodyPr>
          <a:lstStyle/>
          <a:p>
            <a:pPr marL="571500" indent="-571500">
              <a:buFont typeface="Arial" panose="020B0604020202020204" pitchFamily="34" charset="0"/>
              <a:buChar char="•"/>
            </a:pPr>
            <a:r>
              <a:rPr lang="en-GB" sz="4000" dirty="0"/>
              <a:t>Users can revert to a previous version - Unlimited undo</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See all the changes made to a project, when the changes were made and who made them</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Include messages on each save (commit) to explain a reason behind it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Create branches, where changes to code can be tested without affecting the main branch </a:t>
            </a:r>
          </a:p>
          <a:p>
            <a:pPr marL="1943100" lvl="3" indent="-571500">
              <a:buFont typeface="Courier New" panose="02070309020205020404" pitchFamily="49" charset="0"/>
              <a:buChar char="o"/>
            </a:pPr>
            <a:r>
              <a:rPr lang="en-GB" sz="4000" dirty="0"/>
              <a:t>Can merge branches back into the main branch</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Many different version control systems: </a:t>
            </a:r>
          </a:p>
          <a:p>
            <a:pPr marL="1943100" lvl="3" indent="-571500">
              <a:buFont typeface="Courier New" panose="02070309020205020404" pitchFamily="49" charset="0"/>
              <a:buChar char="o"/>
            </a:pPr>
            <a:r>
              <a:rPr lang="en-GB" sz="4000" dirty="0"/>
              <a:t>CVS, SVN, Git, Mercurial </a:t>
            </a:r>
          </a:p>
          <a:p>
            <a:pPr marL="1943100" lvl="3" indent="-571500">
              <a:buFont typeface="Courier New" panose="02070309020205020404" pitchFamily="49" charset="0"/>
              <a:buChar char="o"/>
            </a:pPr>
            <a:endParaRPr lang="en-GB" sz="2800" dirty="0"/>
          </a:p>
          <a:p>
            <a:pPr marL="571500" indent="-571500">
              <a:buFont typeface="Arial" panose="020B0604020202020204" pitchFamily="34" charset="0"/>
              <a:buChar char="•"/>
            </a:pPr>
            <a:r>
              <a:rPr lang="en-GB" sz="4000" dirty="0"/>
              <a:t>This course will be using the Git VS system</a:t>
            </a:r>
          </a:p>
        </p:txBody>
      </p:sp>
      <p:sp>
        <p:nvSpPr>
          <p:cNvPr id="6" name="Title 2">
            <a:extLst>
              <a:ext uri="{FF2B5EF4-FFF2-40B4-BE49-F238E27FC236}">
                <a16:creationId xmlns:a16="http://schemas.microsoft.com/office/drawing/2014/main" id="{41614E86-CDA9-42BD-AA6C-53D6443A595E}"/>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What are Version Control Systems (VCS) ?</a:t>
            </a:r>
          </a:p>
        </p:txBody>
      </p:sp>
      <p:pic>
        <p:nvPicPr>
          <p:cNvPr id="7" name="bangor_logo_c1_flush.pdf">
            <a:extLst>
              <a:ext uri="{FF2B5EF4-FFF2-40B4-BE49-F238E27FC236}">
                <a16:creationId xmlns:a16="http://schemas.microsoft.com/office/drawing/2014/main" id="{4F6CA8B4-2337-432E-890D-49746CF887B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8952827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18213355" cy="4893647"/>
          </a:xfrm>
          <a:prstGeom prst="rect">
            <a:avLst/>
          </a:prstGeom>
          <a:noFill/>
        </p:spPr>
        <p:txBody>
          <a:bodyPr wrap="square" rtlCol="0">
            <a:spAutoFit/>
          </a:bodyPr>
          <a:lstStyle/>
          <a:p>
            <a:pPr marL="571500" indent="-571500">
              <a:buFont typeface="Arial" panose="020B0604020202020204" pitchFamily="34" charset="0"/>
              <a:buChar char="•"/>
            </a:pPr>
            <a:r>
              <a:rPr lang="en-GB" sz="4000" dirty="0"/>
              <a:t>Initialise the VCS within a directory</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Create or copy a base version of a file</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VCS will record changes you make each step of the way</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Are able to save snapshots and include a message</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Can rewind to the base file and playback each change</a:t>
            </a:r>
          </a:p>
        </p:txBody>
      </p:sp>
      <p:pic>
        <p:nvPicPr>
          <p:cNvPr id="3" name="Picture 2">
            <a:extLst>
              <a:ext uri="{FF2B5EF4-FFF2-40B4-BE49-F238E27FC236}">
                <a16:creationId xmlns:a16="http://schemas.microsoft.com/office/drawing/2014/main" id="{444D763F-F567-42C3-8EA2-8D824803AE5C}"/>
              </a:ext>
            </a:extLst>
          </p:cNvPr>
          <p:cNvPicPr>
            <a:picLocks noChangeAspect="1"/>
          </p:cNvPicPr>
          <p:nvPr/>
        </p:nvPicPr>
        <p:blipFill>
          <a:blip r:embed="rId2"/>
          <a:stretch>
            <a:fillRect/>
          </a:stretch>
        </p:blipFill>
        <p:spPr>
          <a:xfrm>
            <a:off x="5174177" y="8900797"/>
            <a:ext cx="14032283" cy="3591426"/>
          </a:xfrm>
          <a:prstGeom prst="rect">
            <a:avLst/>
          </a:prstGeom>
        </p:spPr>
      </p:pic>
      <p:pic>
        <p:nvPicPr>
          <p:cNvPr id="2050" name="Picture 2" descr="Free Curved Arrow SVG, PNG Icon, Symbol. Download Image.">
            <a:extLst>
              <a:ext uri="{FF2B5EF4-FFF2-40B4-BE49-F238E27FC236}">
                <a16:creationId xmlns:a16="http://schemas.microsoft.com/office/drawing/2014/main" id="{D6086E82-7AED-4D71-92D7-3FC5C81DE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4637" y="6806357"/>
            <a:ext cx="3756408" cy="2986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ree Curved Arrow SVG, PNG Icon, Symbol. Download Image.">
            <a:extLst>
              <a:ext uri="{FF2B5EF4-FFF2-40B4-BE49-F238E27FC236}">
                <a16:creationId xmlns:a16="http://schemas.microsoft.com/office/drawing/2014/main" id="{F165BDA7-055C-4431-9ACA-1CA224307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037" y="6858000"/>
            <a:ext cx="3756408" cy="298643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
            <a:extLst>
              <a:ext uri="{FF2B5EF4-FFF2-40B4-BE49-F238E27FC236}">
                <a16:creationId xmlns:a16="http://schemas.microsoft.com/office/drawing/2014/main" id="{0ECFE35B-8B1C-4D8B-8320-D7B54262D96C}"/>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What are Version Control Systems (VCS) ?</a:t>
            </a:r>
          </a:p>
        </p:txBody>
      </p:sp>
      <p:pic>
        <p:nvPicPr>
          <p:cNvPr id="14" name="bangor_logo_c1_flush.pdf">
            <a:extLst>
              <a:ext uri="{FF2B5EF4-FFF2-40B4-BE49-F238E27FC236}">
                <a16:creationId xmlns:a16="http://schemas.microsoft.com/office/drawing/2014/main" id="{79463757-C749-4A66-95D8-992015619E1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06056045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18213355" cy="2800767"/>
          </a:xfrm>
          <a:prstGeom prst="rect">
            <a:avLst/>
          </a:prstGeom>
          <a:noFill/>
        </p:spPr>
        <p:txBody>
          <a:bodyPr wrap="square" rtlCol="0">
            <a:spAutoFit/>
          </a:bodyPr>
          <a:lstStyle/>
          <a:p>
            <a:pPr marL="571500" indent="-571500">
              <a:buFont typeface="Arial" panose="020B0604020202020204" pitchFamily="34" charset="0"/>
              <a:buChar char="•"/>
            </a:pPr>
            <a:r>
              <a:rPr lang="en-GB" sz="4000" dirty="0"/>
              <a:t>Think of the changes as separate from the file itself</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Different sets of changes can result in different versions of the file</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Two users can make independent sets of changes on the same file</a:t>
            </a:r>
          </a:p>
        </p:txBody>
      </p:sp>
      <p:pic>
        <p:nvPicPr>
          <p:cNvPr id="3" name="Picture 2">
            <a:extLst>
              <a:ext uri="{FF2B5EF4-FFF2-40B4-BE49-F238E27FC236}">
                <a16:creationId xmlns:a16="http://schemas.microsoft.com/office/drawing/2014/main" id="{9905A56D-7A04-48CB-AED3-D6F489CD12B3}"/>
              </a:ext>
            </a:extLst>
          </p:cNvPr>
          <p:cNvPicPr>
            <a:picLocks noChangeAspect="1"/>
          </p:cNvPicPr>
          <p:nvPr/>
        </p:nvPicPr>
        <p:blipFill>
          <a:blip r:embed="rId2"/>
          <a:stretch>
            <a:fillRect/>
          </a:stretch>
        </p:blipFill>
        <p:spPr>
          <a:xfrm>
            <a:off x="9050099" y="6045950"/>
            <a:ext cx="6283801" cy="6130538"/>
          </a:xfrm>
          <a:prstGeom prst="rect">
            <a:avLst/>
          </a:prstGeom>
        </p:spPr>
      </p:pic>
      <p:sp>
        <p:nvSpPr>
          <p:cNvPr id="8" name="Title 2">
            <a:extLst>
              <a:ext uri="{FF2B5EF4-FFF2-40B4-BE49-F238E27FC236}">
                <a16:creationId xmlns:a16="http://schemas.microsoft.com/office/drawing/2014/main" id="{4DA18D3B-35A9-4557-97F1-F3639CA5663C}"/>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Version Control Systems (VCS) </a:t>
            </a:r>
          </a:p>
        </p:txBody>
      </p:sp>
      <p:pic>
        <p:nvPicPr>
          <p:cNvPr id="13" name="bangor_logo_c1_flush.pdf">
            <a:extLst>
              <a:ext uri="{FF2B5EF4-FFF2-40B4-BE49-F238E27FC236}">
                <a16:creationId xmlns:a16="http://schemas.microsoft.com/office/drawing/2014/main" id="{90530343-E7BA-4D9E-8979-7E0B827669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035134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18213355" cy="3354765"/>
          </a:xfrm>
          <a:prstGeom prst="rect">
            <a:avLst/>
          </a:prstGeom>
          <a:noFill/>
        </p:spPr>
        <p:txBody>
          <a:bodyPr wrap="square" rtlCol="0">
            <a:spAutoFit/>
          </a:bodyPr>
          <a:lstStyle/>
          <a:p>
            <a:pPr marL="571500" indent="-571500">
              <a:buFont typeface="Arial" panose="020B0604020202020204" pitchFamily="34" charset="0"/>
              <a:buChar char="•"/>
            </a:pPr>
            <a:r>
              <a:rPr lang="en-GB" sz="4000" dirty="0"/>
              <a:t>If users make changes to different parts of a file</a:t>
            </a:r>
          </a:p>
          <a:p>
            <a:pPr marL="571500" indent="-571500">
              <a:buFont typeface="Arial" panose="020B0604020202020204" pitchFamily="34" charset="0"/>
              <a:buChar char="•"/>
            </a:pPr>
            <a:endParaRPr lang="en-GB" sz="1050" dirty="0"/>
          </a:p>
          <a:p>
            <a:pPr marL="1943100" lvl="3" indent="-571500">
              <a:buFont typeface="Courier New" panose="02070309020205020404" pitchFamily="49" charset="0"/>
              <a:buChar char="o"/>
            </a:pPr>
            <a:r>
              <a:rPr lang="en-GB" sz="4000" dirty="0"/>
              <a:t>You can incorporate two sets of changes into the same base file </a:t>
            </a:r>
          </a:p>
          <a:p>
            <a:pPr marL="1485900" lvl="2"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If users make changes to the same part of a file </a:t>
            </a:r>
          </a:p>
          <a:p>
            <a:pPr marL="571500" indent="-571500">
              <a:buFont typeface="Arial" panose="020B0604020202020204" pitchFamily="34" charset="0"/>
              <a:buChar char="•"/>
            </a:pPr>
            <a:endParaRPr lang="en-GB" sz="1050" dirty="0"/>
          </a:p>
          <a:p>
            <a:pPr marL="1943100" lvl="3" indent="-571500">
              <a:buFont typeface="Courier New" panose="02070309020205020404" pitchFamily="49" charset="0"/>
              <a:buChar char="o"/>
            </a:pPr>
            <a:r>
              <a:rPr lang="en-GB" sz="4000" dirty="0"/>
              <a:t>This will result in a conflict warning and needs to be reviewed and resolved </a:t>
            </a:r>
          </a:p>
        </p:txBody>
      </p:sp>
      <p:sp>
        <p:nvSpPr>
          <p:cNvPr id="6" name="Title 2">
            <a:extLst>
              <a:ext uri="{FF2B5EF4-FFF2-40B4-BE49-F238E27FC236}">
                <a16:creationId xmlns:a16="http://schemas.microsoft.com/office/drawing/2014/main" id="{B8AF4401-0C91-4426-BD6E-2B642762F58F}"/>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Version Control Systems (VCS) </a:t>
            </a:r>
          </a:p>
        </p:txBody>
      </p:sp>
      <p:pic>
        <p:nvPicPr>
          <p:cNvPr id="7" name="bangor_logo_c1_flush.pdf">
            <a:extLst>
              <a:ext uri="{FF2B5EF4-FFF2-40B4-BE49-F238E27FC236}">
                <a16:creationId xmlns:a16="http://schemas.microsoft.com/office/drawing/2014/main" id="{F4D0B6F5-251B-4C42-AA2C-318FA8932A6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051509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377302"/>
            <a:ext cx="14350377" cy="10125849"/>
          </a:xfrm>
          <a:prstGeom prst="rect">
            <a:avLst/>
          </a:prstGeom>
          <a:noFill/>
        </p:spPr>
        <p:txBody>
          <a:bodyPr wrap="square" rtlCol="0">
            <a:spAutoFit/>
          </a:bodyPr>
          <a:lstStyle/>
          <a:p>
            <a:r>
              <a:rPr lang="en-GB" sz="4000" b="1" dirty="0"/>
              <a:t>“A repo is a data structure that stores metadata for a set of files or directory structure”</a:t>
            </a:r>
          </a:p>
          <a:p>
            <a:endParaRPr lang="en-GB" sz="2800" b="1" dirty="0"/>
          </a:p>
          <a:p>
            <a:pPr marL="1028700" lvl="1" indent="-571500">
              <a:buFont typeface="Arial" panose="020B0604020202020204" pitchFamily="34" charset="0"/>
              <a:buChar char="•"/>
            </a:pPr>
            <a:r>
              <a:rPr lang="en-GB" sz="4000" dirty="0"/>
              <a:t>A Git repo can be thought of as the local repository to your computers C drive</a:t>
            </a:r>
          </a:p>
          <a:p>
            <a:pPr marL="1028700" lvl="1" indent="-571500">
              <a:buFont typeface="Arial" panose="020B0604020202020204" pitchFamily="34" charset="0"/>
              <a:buChar char="•"/>
            </a:pPr>
            <a:endParaRPr lang="en-GB" sz="2800" dirty="0"/>
          </a:p>
          <a:p>
            <a:pPr marL="1028700" lvl="1" indent="-571500">
              <a:buFont typeface="Arial" panose="020B0604020202020204" pitchFamily="34" charset="0"/>
              <a:buChar char="•"/>
            </a:pPr>
            <a:r>
              <a:rPr lang="en-GB" sz="4000" dirty="0"/>
              <a:t>Scripts and files can be uploaded, or </a:t>
            </a:r>
            <a:r>
              <a:rPr lang="en-GB" sz="4000" b="1" dirty="0"/>
              <a:t>committed</a:t>
            </a:r>
            <a:r>
              <a:rPr lang="en-GB" sz="4000" dirty="0"/>
              <a:t> to this repository along with a message </a:t>
            </a:r>
          </a:p>
          <a:p>
            <a:pPr marL="1028700" lvl="1" indent="-571500">
              <a:buFont typeface="Arial" panose="020B0604020202020204" pitchFamily="34" charset="0"/>
              <a:buChar char="•"/>
            </a:pPr>
            <a:endParaRPr lang="en-GB" sz="2800" dirty="0"/>
          </a:p>
          <a:p>
            <a:pPr marL="1028700" lvl="1" indent="-571500">
              <a:buFont typeface="Arial" panose="020B0604020202020204" pitchFamily="34" charset="0"/>
              <a:buChar char="•"/>
            </a:pPr>
            <a:r>
              <a:rPr lang="en-GB" sz="4000" dirty="0"/>
              <a:t>The repo is were the specific draft or version can be dropped off with a message associated with it</a:t>
            </a:r>
          </a:p>
          <a:p>
            <a:pPr marL="1028700" lvl="1" indent="-571500">
              <a:buFont typeface="Arial" panose="020B0604020202020204" pitchFamily="34" charset="0"/>
              <a:buChar char="•"/>
            </a:pPr>
            <a:endParaRPr lang="en-GB" sz="2800" dirty="0"/>
          </a:p>
          <a:p>
            <a:pPr marL="1028700" lvl="1" indent="-571500">
              <a:buFont typeface="Arial" panose="020B0604020202020204" pitchFamily="34" charset="0"/>
              <a:buChar char="•"/>
            </a:pPr>
            <a:r>
              <a:rPr lang="en-GB" sz="4000" dirty="0"/>
              <a:t>The</a:t>
            </a:r>
            <a:r>
              <a:rPr lang="en-GB" sz="2800" dirty="0"/>
              <a:t> </a:t>
            </a:r>
            <a:r>
              <a:rPr lang="en-GB" sz="4000" dirty="0"/>
              <a:t>repository in a simple example is like depositing coins in a piggy bank</a:t>
            </a:r>
          </a:p>
          <a:p>
            <a:pPr marL="571500" indent="-571500">
              <a:buFont typeface="Arial" panose="020B0604020202020204" pitchFamily="34" charset="0"/>
              <a:buChar char="•"/>
            </a:pPr>
            <a:endParaRPr lang="en-GB" sz="4000" dirty="0"/>
          </a:p>
          <a:p>
            <a:endParaRPr lang="en-GB" sz="4000" dirty="0"/>
          </a:p>
          <a:p>
            <a:pPr marL="571500" indent="-571500">
              <a:buFont typeface="Arial" panose="020B0604020202020204" pitchFamily="34" charset="0"/>
              <a:buChar char="•"/>
            </a:pPr>
            <a:endParaRPr lang="en-GB" sz="4000" dirty="0"/>
          </a:p>
        </p:txBody>
      </p:sp>
      <p:pic>
        <p:nvPicPr>
          <p:cNvPr id="9218" name="Picture 2" descr="Cartoon Piggy Bank Illustration, Piggy Bank Clipart, Piggy Bank, Pink Pig  PNG Transparent Clipart Image and PSD File for Free Download">
            <a:extLst>
              <a:ext uri="{FF2B5EF4-FFF2-40B4-BE49-F238E27FC236}">
                <a16:creationId xmlns:a16="http://schemas.microsoft.com/office/drawing/2014/main" id="{5067AA77-3F3F-43EA-A4E2-44594CD3232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8" b="89778" l="9778" r="90222">
                        <a14:foregroundMark x1="90222" y1="51556" x2="90222" y2="51556"/>
                      </a14:backgroundRemoval>
                    </a14:imgEffect>
                  </a14:imgLayer>
                </a14:imgProps>
              </a:ext>
              <a:ext uri="{28A0092B-C50C-407E-A947-70E740481C1C}">
                <a14:useLocalDpi xmlns:a14="http://schemas.microsoft.com/office/drawing/2010/main" val="0"/>
              </a:ext>
            </a:extLst>
          </a:blip>
          <a:srcRect/>
          <a:stretch>
            <a:fillRect/>
          </a:stretch>
        </p:blipFill>
        <p:spPr bwMode="auto">
          <a:xfrm>
            <a:off x="16982209" y="2672211"/>
            <a:ext cx="6405323" cy="640532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9AED7EE5-383E-4566-B84C-812BD1E5C377}"/>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What is a Git Repo or Repository?</a:t>
            </a:r>
          </a:p>
        </p:txBody>
      </p:sp>
      <p:pic>
        <p:nvPicPr>
          <p:cNvPr id="12" name="bangor_logo_c1_flush.pdf">
            <a:extLst>
              <a:ext uri="{FF2B5EF4-FFF2-40B4-BE49-F238E27FC236}">
                <a16:creationId xmlns:a16="http://schemas.microsoft.com/office/drawing/2014/main" id="{ACA88EC8-3499-4BE2-BA69-41048131DA4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1308190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9087103"/>
          </a:xfrm>
          <a:prstGeom prst="rect">
            <a:avLst/>
          </a:prstGeom>
          <a:noFill/>
        </p:spPr>
        <p:txBody>
          <a:bodyPr wrap="square" rtlCol="0">
            <a:spAutoFit/>
          </a:bodyPr>
          <a:lstStyle/>
          <a:p>
            <a:pPr marL="571500" indent="-571500">
              <a:buFont typeface="Arial" panose="020B0604020202020204" pitchFamily="34" charset="0"/>
              <a:buChar char="•"/>
            </a:pPr>
            <a:r>
              <a:rPr lang="en-GB" sz="4000" dirty="0"/>
              <a:t>Think of Git as taking snapshots or changes over the life of a project</a:t>
            </a:r>
          </a:p>
          <a:p>
            <a:endParaRPr lang="en-GB" sz="2800" dirty="0"/>
          </a:p>
          <a:p>
            <a:pPr marL="571500" indent="-571500">
              <a:buFont typeface="Arial" panose="020B0604020202020204" pitchFamily="34" charset="0"/>
              <a:buChar char="•"/>
            </a:pPr>
            <a:r>
              <a:rPr lang="en-GB" sz="4000" dirty="0"/>
              <a:t>In the previous analogy, the repository is the piggy bank, the staging area is your hands where the coins spend some time before being deposited (or </a:t>
            </a:r>
            <a:r>
              <a:rPr lang="en-GB" sz="4000" i="1" dirty="0"/>
              <a:t>committed</a:t>
            </a:r>
            <a:r>
              <a:rPr lang="en-GB" sz="4000" dirty="0"/>
              <a:t>) into the repository</a:t>
            </a:r>
          </a:p>
          <a:p>
            <a:endParaRPr lang="en-GB" sz="2800" dirty="0"/>
          </a:p>
          <a:p>
            <a:r>
              <a:rPr lang="en-GB" sz="4000" dirty="0"/>
              <a:t>Files can be stored in: </a:t>
            </a:r>
          </a:p>
          <a:p>
            <a:endParaRPr lang="en-GB" sz="1050" dirty="0"/>
          </a:p>
          <a:p>
            <a:pPr marL="1028700" lvl="1" indent="-571500">
              <a:buFont typeface="Arial" panose="020B0604020202020204" pitchFamily="34" charset="0"/>
              <a:buChar char="•"/>
            </a:pPr>
            <a:r>
              <a:rPr lang="en-GB" sz="4000" dirty="0"/>
              <a:t>A project's working directory (</a:t>
            </a:r>
            <a:r>
              <a:rPr lang="en-GB" sz="4000" b="1" dirty="0"/>
              <a:t>user sees</a:t>
            </a:r>
            <a:r>
              <a:rPr lang="en-GB" sz="4000" dirty="0"/>
              <a:t>) </a:t>
            </a:r>
          </a:p>
          <a:p>
            <a:pPr marL="1028700" lvl="1" indent="-571500">
              <a:buFont typeface="Arial" panose="020B0604020202020204" pitchFamily="34" charset="0"/>
              <a:buChar char="•"/>
            </a:pPr>
            <a:endParaRPr lang="en-GB" dirty="0"/>
          </a:p>
          <a:p>
            <a:pPr marL="1028700" lvl="1" indent="-571500">
              <a:buFont typeface="Arial" panose="020B0604020202020204" pitchFamily="34" charset="0"/>
              <a:buChar char="•"/>
            </a:pPr>
            <a:r>
              <a:rPr lang="en-GB" sz="4000" dirty="0"/>
              <a:t>The staging area (</a:t>
            </a:r>
            <a:r>
              <a:rPr lang="en-GB" sz="4000" b="1" dirty="0"/>
              <a:t>where the next commit is being built-up</a:t>
            </a:r>
            <a:r>
              <a:rPr lang="en-GB" sz="4000" dirty="0"/>
              <a:t>) </a:t>
            </a:r>
          </a:p>
          <a:p>
            <a:pPr marL="1028700" lvl="1" indent="-571500">
              <a:buFont typeface="Arial" panose="020B0604020202020204" pitchFamily="34" charset="0"/>
              <a:buChar char="•"/>
            </a:pPr>
            <a:endParaRPr lang="en-GB" dirty="0"/>
          </a:p>
          <a:p>
            <a:pPr marL="1028700" lvl="1" indent="-571500">
              <a:buFont typeface="Arial" panose="020B0604020202020204" pitchFamily="34" charset="0"/>
              <a:buChar char="•"/>
            </a:pPr>
            <a:r>
              <a:rPr lang="en-GB" sz="4000" dirty="0"/>
              <a:t>The local repository (</a:t>
            </a:r>
            <a:r>
              <a:rPr lang="en-GB" sz="4000" b="1" dirty="0"/>
              <a:t>where the commits are permanently recorded</a:t>
            </a:r>
            <a:r>
              <a:rPr lang="en-GB" sz="4000" dirty="0"/>
              <a:t>) </a:t>
            </a:r>
          </a:p>
          <a:p>
            <a:pPr marL="1028700" lvl="1" indent="-571500">
              <a:buFont typeface="Arial" panose="020B0604020202020204" pitchFamily="34" charset="0"/>
              <a:buChar char="•"/>
            </a:pPr>
            <a:endParaRPr lang="en-GB" dirty="0"/>
          </a:p>
          <a:p>
            <a:pPr marL="1028700" lvl="1" indent="-571500">
              <a:buFont typeface="Arial" panose="020B0604020202020204" pitchFamily="34" charset="0"/>
              <a:buChar char="•"/>
            </a:pPr>
            <a:r>
              <a:rPr lang="en-GB" sz="4000" i="1" dirty="0"/>
              <a:t>ADD</a:t>
            </a:r>
            <a:r>
              <a:rPr lang="en-GB" sz="4000" dirty="0"/>
              <a:t> specifies what will go in a snapshot (</a:t>
            </a:r>
            <a:r>
              <a:rPr lang="en-GB" sz="4000" b="1" dirty="0"/>
              <a:t>staging area</a:t>
            </a:r>
            <a:r>
              <a:rPr lang="en-GB" sz="4000" dirty="0"/>
              <a:t>) </a:t>
            </a:r>
          </a:p>
          <a:p>
            <a:pPr marL="1028700" lvl="1" indent="-571500">
              <a:buFont typeface="Arial" panose="020B0604020202020204" pitchFamily="34" charset="0"/>
              <a:buChar char="•"/>
            </a:pPr>
            <a:endParaRPr lang="en-GB" sz="2400" dirty="0"/>
          </a:p>
          <a:p>
            <a:pPr marL="1028700" lvl="1" indent="-571500">
              <a:buFont typeface="Arial" panose="020B0604020202020204" pitchFamily="34" charset="0"/>
              <a:buChar char="•"/>
            </a:pPr>
            <a:r>
              <a:rPr lang="en-GB" sz="4000" i="1" dirty="0"/>
              <a:t>COMMIT</a:t>
            </a:r>
            <a:r>
              <a:rPr lang="en-GB" sz="4000" dirty="0"/>
              <a:t> takes the snapshot and makes a permanent record of it, multiple files typically being changed in one commit to represent a single functional change to the overall application. Useful commit messages are a good idea for future tracking.</a:t>
            </a:r>
          </a:p>
        </p:txBody>
      </p:sp>
      <p:sp>
        <p:nvSpPr>
          <p:cNvPr id="6" name="Title 2">
            <a:extLst>
              <a:ext uri="{FF2B5EF4-FFF2-40B4-BE49-F238E27FC236}">
                <a16:creationId xmlns:a16="http://schemas.microsoft.com/office/drawing/2014/main" id="{FB59DE5E-6E74-4B7B-84DB-F286152617C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Staging Area and Repository</a:t>
            </a:r>
          </a:p>
        </p:txBody>
      </p:sp>
      <p:pic>
        <p:nvPicPr>
          <p:cNvPr id="7" name="bangor_logo_c1_flush.pdf">
            <a:extLst>
              <a:ext uri="{FF2B5EF4-FFF2-40B4-BE49-F238E27FC236}">
                <a16:creationId xmlns:a16="http://schemas.microsoft.com/office/drawing/2014/main" id="{2452FFF0-616B-4742-9491-F85D1BC4E96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1931046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1409837" y="9970983"/>
            <a:ext cx="22031483" cy="1815882"/>
          </a:xfrm>
          <a:prstGeom prst="rect">
            <a:avLst/>
          </a:prstGeom>
          <a:noFill/>
        </p:spPr>
        <p:txBody>
          <a:bodyPr wrap="square" rtlCol="0">
            <a:spAutoFit/>
          </a:bodyPr>
          <a:lstStyle/>
          <a:p>
            <a:pPr marL="571500" indent="-571500">
              <a:buFont typeface="Arial" panose="020B0604020202020204" pitchFamily="34" charset="0"/>
              <a:buChar char="•"/>
            </a:pPr>
            <a:r>
              <a:rPr lang="en-GB" sz="4000" b="1" i="1" dirty="0"/>
              <a:t>PUSH</a:t>
            </a:r>
            <a:r>
              <a:rPr lang="en-GB" sz="4000" dirty="0"/>
              <a:t> takes the permanent record and stores it in the main repository (typically on GitHub)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b="1" i="1" dirty="0"/>
              <a:t>PULL</a:t>
            </a:r>
            <a:r>
              <a:rPr lang="en-GB" sz="4000" dirty="0"/>
              <a:t> updates our local working copy (clone) with changes from the repository</a:t>
            </a:r>
          </a:p>
        </p:txBody>
      </p:sp>
      <p:pic>
        <p:nvPicPr>
          <p:cNvPr id="3" name="Picture 2">
            <a:extLst>
              <a:ext uri="{FF2B5EF4-FFF2-40B4-BE49-F238E27FC236}">
                <a16:creationId xmlns:a16="http://schemas.microsoft.com/office/drawing/2014/main" id="{562AFC28-51CD-4630-AA8A-D42BB0A9DF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43" b="90993" l="2961" r="97934">
                        <a14:foregroundMark x1="8127" y1="30882" x2="13154" y2="63051"/>
                        <a14:foregroundMark x1="13154" y1="63051" x2="13361" y2="68750"/>
                        <a14:foregroundMark x1="41529" y1="88051" x2="58609" y2="91360"/>
                        <a14:foregroundMark x1="93251" y1="39890" x2="91598" y2="56434"/>
                        <a14:foregroundMark x1="91598" y1="56434" x2="92769" y2="52941"/>
                        <a14:foregroundMark x1="83815" y1="43015" x2="85331" y2="41728"/>
                        <a14:foregroundMark x1="88636" y1="39338" x2="89463" y2="38787"/>
                        <a14:foregroundMark x1="90220" y1="38419" x2="90358" y2="50919"/>
                        <a14:foregroundMark x1="90358" y1="50919" x2="90358" y2="50919"/>
                        <a14:foregroundMark x1="90358" y1="54228" x2="89187" y2="57169"/>
                        <a14:foregroundMark x1="88292" y1="56434" x2="88154" y2="49816"/>
                        <a14:foregroundMark x1="87466" y1="42647" x2="88292" y2="38603"/>
                        <a14:foregroundMark x1="88981" y1="30331" x2="89738" y2="29228"/>
                        <a14:foregroundMark x1="91322" y1="27941" x2="92837" y2="32169"/>
                        <a14:foregroundMark x1="94972" y1="38419" x2="95179" y2="39706"/>
                        <a14:foregroundMark x1="95937" y1="51287" x2="96074" y2="64890"/>
                        <a14:foregroundMark x1="94628" y1="73346" x2="92149" y2="88235"/>
                        <a14:foregroundMark x1="92149" y1="88235" x2="92149" y2="88235"/>
                        <a14:foregroundMark x1="87397" y1="76838" x2="86501" y2="70956"/>
                        <a14:foregroundMark x1="86157" y1="63419" x2="86295" y2="62132"/>
                        <a14:foregroundMark x1="46419" y1="66360" x2="64738" y2="52574"/>
                        <a14:foregroundMark x1="64738" y1="52574" x2="56749" y2="31250"/>
                        <a14:foregroundMark x1="56749" y1="31250" x2="67149" y2="62868"/>
                        <a14:foregroundMark x1="67149" y1="62868" x2="75895" y2="75000"/>
                        <a14:foregroundMark x1="27617" y1="56618" x2="51584" y2="58456"/>
                        <a14:foregroundMark x1="10331" y1="60110" x2="13981" y2="50735"/>
                        <a14:foregroundMark x1="13981" y1="50735" x2="11639" y2="43566"/>
                        <a14:foregroundMark x1="11639" y1="43566" x2="6887" y2="43015"/>
                        <a14:foregroundMark x1="6887" y1="43015" x2="6887" y2="43015"/>
                        <a14:foregroundMark x1="8747" y1="72426" x2="5647" y2="59743"/>
                        <a14:foregroundMark x1="5647" y1="59743" x2="7576" y2="46875"/>
                        <a14:foregroundMark x1="7576" y1="46875" x2="14325" y2="49265"/>
                        <a14:foregroundMark x1="14325" y1="49265" x2="15427" y2="74449"/>
                        <a14:foregroundMark x1="15427" y1="74449" x2="14669" y2="77390"/>
                        <a14:foregroundMark x1="10055" y1="26471" x2="16322" y2="35478"/>
                        <a14:foregroundMark x1="16322" y1="35478" x2="13085" y2="39890"/>
                        <a14:foregroundMark x1="13085" y1="39890" x2="11777" y2="33272"/>
                        <a14:foregroundMark x1="16460" y1="26654" x2="16460" y2="26654"/>
                        <a14:foregroundMark x1="17975" y1="26654" x2="17975" y2="26654"/>
                        <a14:foregroundMark x1="19559" y1="26838" x2="19559" y2="26838"/>
                        <a14:foregroundMark x1="19697" y1="58824" x2="19697" y2="58824"/>
                        <a14:foregroundMark x1="19766" y1="56618" x2="19766" y2="56618"/>
                        <a14:foregroundMark x1="19766" y1="53860" x2="19766" y2="53860"/>
                        <a14:foregroundMark x1="19766" y1="50735" x2="19766" y2="50735"/>
                        <a14:foregroundMark x1="19766" y1="48346" x2="19766" y2="48346"/>
                        <a14:foregroundMark x1="19766" y1="47059" x2="19766" y2="47059"/>
                        <a14:foregroundMark x1="19904" y1="45037" x2="19904" y2="45037"/>
                        <a14:foregroundMark x1="19835" y1="42279" x2="19835" y2="42279"/>
                        <a14:foregroundMark x1="19766" y1="40257" x2="19766" y2="40257"/>
                        <a14:foregroundMark x1="19766" y1="38787" x2="19766" y2="38235"/>
                        <a14:foregroundMark x1="19835" y1="36581" x2="19904" y2="36029"/>
                        <a14:foregroundMark x1="19835" y1="82169" x2="19835" y2="82169"/>
                        <a14:foregroundMark x1="19766" y1="76654" x2="19766" y2="76654"/>
                        <a14:foregroundMark x1="19766" y1="73346" x2="19766" y2="73346"/>
                        <a14:foregroundMark x1="19766" y1="69118" x2="19766" y2="69118"/>
                        <a14:foregroundMark x1="16942" y1="44485" x2="16942" y2="44485"/>
                        <a14:foregroundMark x1="42631" y1="63603" x2="42700" y2="61949"/>
                        <a14:foregroundMark x1="46488" y1="42647" x2="46488" y2="42647"/>
                        <a14:foregroundMark x1="42355" y1="32721" x2="42355" y2="32721"/>
                        <a14:foregroundMark x1="47314" y1="25184" x2="48072" y2="24816"/>
                        <a14:foregroundMark x1="54270" y1="24449" x2="55234" y2="24449"/>
                        <a14:foregroundMark x1="62534" y1="28493" x2="65289" y2="30147"/>
                        <a14:foregroundMark x1="71556" y1="29596" x2="56336" y2="34375"/>
                        <a14:foregroundMark x1="33884" y1="19853" x2="45868" y2="32537"/>
                        <a14:foregroundMark x1="45868" y1="32537" x2="45523" y2="64890"/>
                        <a14:foregroundMark x1="45523" y1="64890" x2="42011" y2="60846"/>
                        <a14:foregroundMark x1="42011" y1="60846" x2="42355" y2="58824"/>
                        <a14:foregroundMark x1="48072" y1="51287" x2="51515" y2="47059"/>
                        <a14:foregroundMark x1="51515" y1="47059" x2="52824" y2="33272"/>
                        <a14:foregroundMark x1="52824" y1="33272" x2="54270" y2="30699"/>
                        <a14:foregroundMark x1="75000" y1="36213" x2="72452" y2="65441"/>
                        <a14:foregroundMark x1="72452" y1="65441" x2="72658" y2="74632"/>
                        <a14:foregroundMark x1="72658" y1="74632" x2="85468" y2="90257"/>
                        <a14:foregroundMark x1="85468" y1="90257" x2="82851" y2="77574"/>
                        <a14:foregroundMark x1="82851" y1="77574" x2="82300" y2="65074"/>
                        <a14:foregroundMark x1="82300" y1="65074" x2="85262" y2="54412"/>
                        <a14:foregroundMark x1="85262" y1="54412" x2="81129" y2="45221"/>
                        <a14:foregroundMark x1="81129" y1="45221" x2="83333" y2="32169"/>
                        <a14:foregroundMark x1="83333" y1="32169" x2="92837" y2="20772"/>
                        <a14:foregroundMark x1="92837" y1="20772" x2="43526" y2="27022"/>
                        <a14:foregroundMark x1="43526" y1="27022" x2="36501" y2="37500"/>
                        <a14:foregroundMark x1="36501" y1="37500" x2="32231" y2="80331"/>
                        <a14:foregroundMark x1="32231" y1="80331" x2="37948" y2="87868"/>
                        <a14:foregroundMark x1="37948" y1="87868" x2="69628" y2="85662"/>
                        <a14:foregroundMark x1="69628" y1="85662" x2="73003" y2="85662"/>
                        <a14:foregroundMark x1="81749" y1="90257" x2="54752" y2="70221"/>
                        <a14:foregroundMark x1="54752" y1="70221" x2="70937" y2="68934"/>
                        <a14:foregroundMark x1="70937" y1="68934" x2="56405" y2="73162"/>
                        <a14:foregroundMark x1="56405" y1="73162" x2="47452" y2="68199"/>
                        <a14:foregroundMark x1="47452" y1="68199" x2="42011" y2="72978"/>
                        <a14:foregroundMark x1="42011" y1="72978" x2="55647" y2="53309"/>
                        <a14:foregroundMark x1="55647" y1="53309" x2="47107" y2="55147"/>
                        <a14:foregroundMark x1="47107" y1="55147" x2="38636" y2="41360"/>
                        <a14:foregroundMark x1="38636" y1="41360" x2="36708" y2="29044"/>
                        <a14:foregroundMark x1="36708" y1="29044" x2="49862" y2="18934"/>
                        <a14:foregroundMark x1="49862" y1="18934" x2="57920" y2="18750"/>
                        <a14:foregroundMark x1="57920" y1="18750" x2="57920" y2="18750"/>
                        <a14:foregroundMark x1="52410" y1="12868" x2="58333" y2="12500"/>
                        <a14:foregroundMark x1="58333" y1="12500" x2="72452" y2="16360"/>
                        <a14:foregroundMark x1="31198" y1="44853" x2="34848" y2="15625"/>
                        <a14:foregroundMark x1="30854" y1="19301" x2="38154" y2="16544"/>
                        <a14:foregroundMark x1="38154" y1="16544" x2="39807" y2="18382"/>
                        <a14:foregroundMark x1="73898" y1="17831" x2="92906" y2="22059"/>
                        <a14:foregroundMark x1="92906" y1="22059" x2="96970" y2="29779"/>
                        <a14:foregroundMark x1="96970" y1="29779" x2="97934" y2="51103"/>
                        <a14:foregroundMark x1="86364" y1="18934" x2="90496" y2="18566"/>
                        <a14:foregroundMark x1="90496" y1="18566" x2="93939" y2="18566"/>
                        <a14:foregroundMark x1="8402" y1="26654" x2="8402" y2="26654"/>
                        <a14:foregroundMark x1="11777" y1="26471" x2="11777" y2="26471"/>
                        <a14:foregroundMark x1="3581" y1="26654" x2="3581" y2="26654"/>
                        <a14:foregroundMark x1="2961" y1="70404" x2="2961" y2="70404"/>
                        <a14:foregroundMark x1="3581" y1="84191" x2="3581" y2="84191"/>
                        <a14:backgroundMark x1="20110" y1="36581" x2="20110" y2="36581"/>
                        <a14:backgroundMark x1="20110" y1="42831" x2="20110" y2="42831"/>
                        <a14:backgroundMark x1="20041" y1="45404" x2="20041" y2="45404"/>
                        <a14:backgroundMark x1="20041" y1="36397" x2="20041" y2="36397"/>
                        <a14:backgroundMark x1="20110" y1="35846" x2="20110" y2="35846"/>
                        <a14:backgroundMark x1="20041" y1="36029" x2="20041" y2="36029"/>
                        <a14:backgroundMark x1="20041" y1="42279" x2="20041" y2="42279"/>
                        <a14:backgroundMark x1="2686" y1="70588" x2="2686" y2="70588"/>
                        <a14:backgroundMark x1="20041" y1="82169" x2="20041" y2="82169"/>
                      </a14:backgroundRemoval>
                    </a14:imgEffect>
                  </a14:imgLayer>
                </a14:imgProps>
              </a:ext>
            </a:extLst>
          </a:blip>
          <a:stretch>
            <a:fillRect/>
          </a:stretch>
        </p:blipFill>
        <p:spPr>
          <a:xfrm>
            <a:off x="4571903" y="2044829"/>
            <a:ext cx="13832230" cy="5182323"/>
          </a:xfrm>
          <a:prstGeom prst="rect">
            <a:avLst/>
          </a:prstGeom>
        </p:spPr>
      </p:pic>
      <p:sp>
        <p:nvSpPr>
          <p:cNvPr id="2" name="Rectangle 1">
            <a:extLst>
              <a:ext uri="{FF2B5EF4-FFF2-40B4-BE49-F238E27FC236}">
                <a16:creationId xmlns:a16="http://schemas.microsoft.com/office/drawing/2014/main" id="{6FA99BAB-C936-41BC-87F5-56114D3E5987}"/>
              </a:ext>
            </a:extLst>
          </p:cNvPr>
          <p:cNvSpPr/>
          <p:nvPr/>
        </p:nvSpPr>
        <p:spPr>
          <a:xfrm>
            <a:off x="19077925" y="10033000"/>
            <a:ext cx="1537639" cy="5472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7D7A543-46F1-4F96-8118-71C6B3AF4133}"/>
              </a:ext>
            </a:extLst>
          </p:cNvPr>
          <p:cNvSpPr txBox="1"/>
          <p:nvPr/>
        </p:nvSpPr>
        <p:spPr>
          <a:xfrm>
            <a:off x="21221467" y="8013358"/>
            <a:ext cx="2934720" cy="1077218"/>
          </a:xfrm>
          <a:prstGeom prst="rect">
            <a:avLst/>
          </a:prstGeom>
          <a:noFill/>
        </p:spPr>
        <p:txBody>
          <a:bodyPr wrap="square">
            <a:spAutoFit/>
          </a:bodyPr>
          <a:lstStyle/>
          <a:p>
            <a:r>
              <a:rPr lang="en-GB" sz="3200" dirty="0"/>
              <a:t>We’ll come to this in a bit!</a:t>
            </a:r>
          </a:p>
        </p:txBody>
      </p:sp>
      <p:sp>
        <p:nvSpPr>
          <p:cNvPr id="5" name="Arrow: Up 4">
            <a:extLst>
              <a:ext uri="{FF2B5EF4-FFF2-40B4-BE49-F238E27FC236}">
                <a16:creationId xmlns:a16="http://schemas.microsoft.com/office/drawing/2014/main" id="{A53F6398-B81A-4D06-B906-304723C28B17}"/>
              </a:ext>
            </a:extLst>
          </p:cNvPr>
          <p:cNvSpPr/>
          <p:nvPr/>
        </p:nvSpPr>
        <p:spPr>
          <a:xfrm rot="13471534">
            <a:off x="20155120" y="8484598"/>
            <a:ext cx="744454" cy="162445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Cartoon Piggy Bank Illustration, Piggy Bank Clipart, Piggy Bank, Pink Pig  PNG Transparent Clipart Image and PSD File for Free Download">
            <a:extLst>
              <a:ext uri="{FF2B5EF4-FFF2-40B4-BE49-F238E27FC236}">
                <a16:creationId xmlns:a16="http://schemas.microsoft.com/office/drawing/2014/main" id="{8C46668E-B561-430F-A1D8-852A599DE8A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8" b="89778" l="9778" r="90222">
                        <a14:foregroundMark x1="90222" y1="51556" x2="90222" y2="51556"/>
                      </a14:backgroundRemoval>
                    </a14:imgEffect>
                  </a14:imgLayer>
                </a14:imgProps>
              </a:ext>
              <a:ext uri="{28A0092B-C50C-407E-A947-70E740481C1C}">
                <a14:useLocalDpi xmlns:a14="http://schemas.microsoft.com/office/drawing/2010/main" val="0"/>
              </a:ext>
            </a:extLst>
          </a:blip>
          <a:srcRect/>
          <a:stretch>
            <a:fillRect/>
          </a:stretch>
        </p:blipFill>
        <p:spPr bwMode="auto">
          <a:xfrm>
            <a:off x="15156909" y="6561885"/>
            <a:ext cx="3556585" cy="355658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and holding gold coin icon cartoon style Vector Image">
            <a:extLst>
              <a:ext uri="{FF2B5EF4-FFF2-40B4-BE49-F238E27FC236}">
                <a16:creationId xmlns:a16="http://schemas.microsoft.com/office/drawing/2014/main" id="{951D0C07-E1C8-4B7A-A3C0-4C65F7CD0D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9723"/>
          <a:stretch/>
        </p:blipFill>
        <p:spPr bwMode="auto">
          <a:xfrm>
            <a:off x="10124908" y="7361194"/>
            <a:ext cx="2726219" cy="20693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and holding gold coin icon cartoon style Vector Image">
            <a:extLst>
              <a:ext uri="{FF2B5EF4-FFF2-40B4-BE49-F238E27FC236}">
                <a16:creationId xmlns:a16="http://schemas.microsoft.com/office/drawing/2014/main" id="{53F5800B-1E77-4473-8AEA-A2D5F63BC5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918" t="-4627" r="22724" b="59133"/>
          <a:stretch/>
        </p:blipFill>
        <p:spPr bwMode="auto">
          <a:xfrm>
            <a:off x="5062733" y="7487711"/>
            <a:ext cx="1932631" cy="1704931"/>
          </a:xfrm>
          <a:prstGeom prst="ellipse">
            <a:avLst/>
          </a:prstGeom>
          <a:noFill/>
          <a:extLst>
            <a:ext uri="{909E8E84-426E-40DD-AFC4-6F175D3DCCD1}">
              <a14:hiddenFill xmlns:a14="http://schemas.microsoft.com/office/drawing/2010/main">
                <a:solidFill>
                  <a:srgbClr val="FFFFFF"/>
                </a:solidFill>
              </a14:hiddenFill>
            </a:ext>
          </a:extLst>
        </p:spPr>
      </p:pic>
      <p:sp>
        <p:nvSpPr>
          <p:cNvPr id="18" name="Title 2">
            <a:extLst>
              <a:ext uri="{FF2B5EF4-FFF2-40B4-BE49-F238E27FC236}">
                <a16:creationId xmlns:a16="http://schemas.microsoft.com/office/drawing/2014/main" id="{C31C711D-98E4-47A1-ADC2-A91498293A8A}"/>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Staging Area and Repository</a:t>
            </a:r>
          </a:p>
        </p:txBody>
      </p:sp>
      <p:pic>
        <p:nvPicPr>
          <p:cNvPr id="19" name="bangor_logo_c1_flush.pdf">
            <a:extLst>
              <a:ext uri="{FF2B5EF4-FFF2-40B4-BE49-F238E27FC236}">
                <a16:creationId xmlns:a16="http://schemas.microsoft.com/office/drawing/2014/main" id="{3ED8F082-F1F9-4F51-8205-04E116E5EF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663868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783884" y="4418404"/>
            <a:ext cx="15791260" cy="7171194"/>
          </a:xfrm>
          <a:prstGeom prst="rect">
            <a:avLst/>
          </a:prstGeom>
          <a:noFill/>
        </p:spPr>
        <p:txBody>
          <a:bodyPr wrap="square" rtlCol="0">
            <a:spAutoFit/>
          </a:bodyPr>
          <a:lstStyle/>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This could be a different line of development for each member in a team or a new aspect of an individual project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Allows users to develop and test new things before merging back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branch </a:t>
            </a:r>
            <a:r>
              <a:rPr lang="en-GB" sz="4000" dirty="0"/>
              <a:t>- </a:t>
            </a:r>
            <a:r>
              <a:rPr lang="en-GB" sz="4000" b="1" dirty="0"/>
              <a:t>List</a:t>
            </a:r>
            <a:r>
              <a:rPr lang="en-GB" sz="4000" dirty="0"/>
              <a:t> all branches in our repository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checkout –b &lt;</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branchName</a:t>
            </a:r>
            <a:r>
              <a:rPr lang="en-GB" sz="3600" dirty="0">
                <a:solidFill>
                  <a:schemeClr val="tx1">
                    <a:lumMod val="65000"/>
                    <a:lumOff val="35000"/>
                  </a:schemeClr>
                </a:solidFill>
                <a:latin typeface="Consolas" panose="020B0609020204030204" pitchFamily="49" charset="0"/>
                <a:cs typeface="Courier New" panose="02070309020205020404" pitchFamily="49" charset="0"/>
              </a:rPr>
              <a:t>&gt; </a:t>
            </a:r>
            <a:r>
              <a:rPr lang="en-GB" sz="4000" dirty="0"/>
              <a:t>- </a:t>
            </a:r>
            <a:r>
              <a:rPr lang="en-GB" sz="4000" b="1" dirty="0"/>
              <a:t>Create</a:t>
            </a:r>
            <a:r>
              <a:rPr lang="en-GB" sz="4000" dirty="0"/>
              <a:t> a new branch</a:t>
            </a:r>
            <a:endParaRPr lang="en-GB" sz="28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push origin &lt;</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branchName</a:t>
            </a:r>
            <a:r>
              <a:rPr lang="en-GB" sz="3600" dirty="0">
                <a:solidFill>
                  <a:schemeClr val="tx1">
                    <a:lumMod val="65000"/>
                    <a:lumOff val="35000"/>
                  </a:schemeClr>
                </a:solidFill>
                <a:latin typeface="Consolas" panose="020B0609020204030204" pitchFamily="49" charset="0"/>
                <a:cs typeface="Courier New" panose="02070309020205020404" pitchFamily="49" charset="0"/>
              </a:rPr>
              <a:t>&gt; </a:t>
            </a:r>
            <a:r>
              <a:rPr lang="en-GB" sz="4000" dirty="0"/>
              <a:t>- </a:t>
            </a:r>
            <a:r>
              <a:rPr lang="en-GB" sz="4000" b="1" dirty="0"/>
              <a:t>Push</a:t>
            </a:r>
            <a:r>
              <a:rPr lang="en-GB" sz="4000" dirty="0"/>
              <a:t> updates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checkout &lt;</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branchName</a:t>
            </a:r>
            <a:r>
              <a:rPr lang="en-GB" sz="3600" dirty="0">
                <a:solidFill>
                  <a:schemeClr val="tx1">
                    <a:lumMod val="65000"/>
                    <a:lumOff val="35000"/>
                  </a:schemeClr>
                </a:solidFill>
                <a:latin typeface="Consolas" panose="020B0609020204030204" pitchFamily="49" charset="0"/>
                <a:cs typeface="Courier New" panose="02070309020205020404" pitchFamily="49" charset="0"/>
              </a:rPr>
              <a:t>&gt;</a:t>
            </a:r>
            <a:r>
              <a:rPr lang="en-GB" sz="3600" i="1" dirty="0">
                <a:solidFill>
                  <a:schemeClr val="tx1">
                    <a:lumMod val="65000"/>
                    <a:lumOff val="35000"/>
                  </a:schemeClr>
                </a:solidFill>
                <a:latin typeface="Consolas" panose="020B0609020204030204" pitchFamily="49" charset="0"/>
                <a:cs typeface="Courier New" panose="02070309020205020404" pitchFamily="49" charset="0"/>
              </a:rPr>
              <a:t> </a:t>
            </a:r>
            <a:r>
              <a:rPr lang="en-GB" sz="4000" i="1" dirty="0"/>
              <a:t>- </a:t>
            </a:r>
            <a:r>
              <a:rPr lang="en-GB" sz="4000" b="1" dirty="0"/>
              <a:t>Switch</a:t>
            </a:r>
            <a:r>
              <a:rPr lang="en-GB" sz="4000" dirty="0"/>
              <a:t> branch </a:t>
            </a:r>
          </a:p>
        </p:txBody>
      </p:sp>
      <p:pic>
        <p:nvPicPr>
          <p:cNvPr id="8194" name="Picture 2" descr="Cartoon Tree Branch Images | Free Vectors, Stock Photos &amp; PSD | Page 2">
            <a:extLst>
              <a:ext uri="{FF2B5EF4-FFF2-40B4-BE49-F238E27FC236}">
                <a16:creationId xmlns:a16="http://schemas.microsoft.com/office/drawing/2014/main" id="{A1C0EC79-75BF-49CF-BC86-8A68F51A9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5144" y="6603618"/>
            <a:ext cx="6577581" cy="44332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BBD997-A7C1-4555-93C2-C216E3CE487F}"/>
              </a:ext>
            </a:extLst>
          </p:cNvPr>
          <p:cNvSpPr txBox="1"/>
          <p:nvPr/>
        </p:nvSpPr>
        <p:spPr>
          <a:xfrm>
            <a:off x="783884" y="2253165"/>
            <a:ext cx="22816232" cy="2185214"/>
          </a:xfrm>
          <a:prstGeom prst="rect">
            <a:avLst/>
          </a:prstGeom>
          <a:noFill/>
        </p:spPr>
        <p:txBody>
          <a:bodyPr wrap="square" rtlCol="0">
            <a:spAutoFit/>
          </a:bodyPr>
          <a:lstStyle/>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A branch represents an independent line of development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Think of them as way to request a brand new working directory, staging area and project history</a:t>
            </a:r>
          </a:p>
        </p:txBody>
      </p:sp>
      <p:sp>
        <p:nvSpPr>
          <p:cNvPr id="12" name="Title 2">
            <a:extLst>
              <a:ext uri="{FF2B5EF4-FFF2-40B4-BE49-F238E27FC236}">
                <a16:creationId xmlns:a16="http://schemas.microsoft.com/office/drawing/2014/main" id="{31CDA2C6-03D4-4573-A0A5-699A18BFFFD3}"/>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Branches</a:t>
            </a:r>
          </a:p>
        </p:txBody>
      </p:sp>
      <p:pic>
        <p:nvPicPr>
          <p:cNvPr id="13" name="bangor_logo_c1_flush.pdf">
            <a:extLst>
              <a:ext uri="{FF2B5EF4-FFF2-40B4-BE49-F238E27FC236}">
                <a16:creationId xmlns:a16="http://schemas.microsoft.com/office/drawing/2014/main" id="{300568A0-81E4-4F50-97CD-1CCB7CAA20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
        <p:nvSpPr>
          <p:cNvPr id="3" name="TextBox 2">
            <a:extLst>
              <a:ext uri="{FF2B5EF4-FFF2-40B4-BE49-F238E27FC236}">
                <a16:creationId xmlns:a16="http://schemas.microsoft.com/office/drawing/2014/main" id="{7D5F7A96-3E9D-FFF4-985A-3B54E3A36646}"/>
              </a:ext>
            </a:extLst>
          </p:cNvPr>
          <p:cNvSpPr txBox="1"/>
          <p:nvPr/>
        </p:nvSpPr>
        <p:spPr>
          <a:xfrm>
            <a:off x="11186568" y="12008837"/>
            <a:ext cx="7209008" cy="584775"/>
          </a:xfrm>
          <a:prstGeom prst="rect">
            <a:avLst/>
          </a:prstGeom>
          <a:noFill/>
          <a:ln w="76200">
            <a:solidFill>
              <a:srgbClr val="FF0000"/>
            </a:solidFill>
          </a:ln>
        </p:spPr>
        <p:txBody>
          <a:bodyPr wrap="square">
            <a:spAutoFit/>
          </a:bodyPr>
          <a:lstStyle/>
          <a:p>
            <a:r>
              <a:rPr lang="en-GB" sz="3200" dirty="0"/>
              <a:t>We’ll cover these commands again later!</a:t>
            </a:r>
          </a:p>
        </p:txBody>
      </p:sp>
    </p:spTree>
    <p:extLst>
      <p:ext uri="{BB962C8B-B14F-4D97-AF65-F5344CB8AC3E}">
        <p14:creationId xmlns:p14="http://schemas.microsoft.com/office/powerpoint/2010/main" val="17002731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1692771"/>
          </a:xfrm>
          <a:prstGeom prst="rect">
            <a:avLst/>
          </a:prstGeom>
          <a:noFill/>
        </p:spPr>
        <p:txBody>
          <a:bodyPr wrap="square" rtlCol="0">
            <a:spAutoFit/>
          </a:bodyPr>
          <a:lstStyle/>
          <a:p>
            <a:r>
              <a:rPr lang="en-GB" sz="4000" dirty="0"/>
              <a:t>As soon as people can work on a document in parallel, conflicts will happen </a:t>
            </a:r>
          </a:p>
          <a:p>
            <a:endParaRPr lang="en-GB" sz="2400" dirty="0"/>
          </a:p>
          <a:p>
            <a:pPr marL="1485900" lvl="2" indent="-571500">
              <a:buFont typeface="Arial" panose="020B0604020202020204" pitchFamily="34" charset="0"/>
              <a:buChar char="•"/>
            </a:pPr>
            <a:r>
              <a:rPr lang="en-GB" sz="4000" dirty="0"/>
              <a:t>Version Control helps us to manage conflicts by providing tools to resolve overlapping changes</a:t>
            </a:r>
            <a:endParaRPr lang="en-GB" sz="4000" i="1" dirty="0"/>
          </a:p>
        </p:txBody>
      </p:sp>
      <p:pic>
        <p:nvPicPr>
          <p:cNvPr id="3" name="Picture 2">
            <a:extLst>
              <a:ext uri="{FF2B5EF4-FFF2-40B4-BE49-F238E27FC236}">
                <a16:creationId xmlns:a16="http://schemas.microsoft.com/office/drawing/2014/main" id="{A19991EE-B08F-4B17-A98D-225DC4E322DF}"/>
              </a:ext>
            </a:extLst>
          </p:cNvPr>
          <p:cNvPicPr>
            <a:picLocks noChangeAspect="1"/>
          </p:cNvPicPr>
          <p:nvPr/>
        </p:nvPicPr>
        <p:blipFill rotWithShape="1">
          <a:blip r:embed="rId2"/>
          <a:srcRect l="4326" t="7175"/>
          <a:stretch/>
        </p:blipFill>
        <p:spPr>
          <a:xfrm>
            <a:off x="6034411" y="5045764"/>
            <a:ext cx="11787075" cy="6031677"/>
          </a:xfrm>
          <a:prstGeom prst="rect">
            <a:avLst/>
          </a:prstGeom>
        </p:spPr>
      </p:pic>
      <p:sp>
        <p:nvSpPr>
          <p:cNvPr id="7" name="Title 2">
            <a:extLst>
              <a:ext uri="{FF2B5EF4-FFF2-40B4-BE49-F238E27FC236}">
                <a16:creationId xmlns:a16="http://schemas.microsoft.com/office/drawing/2014/main" id="{D3B82075-85B2-44DB-A50A-3ECE6EA0C980}"/>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Conflicts</a:t>
            </a:r>
          </a:p>
        </p:txBody>
      </p:sp>
      <p:pic>
        <p:nvPicPr>
          <p:cNvPr id="12" name="bangor_logo_c1_flush.pdf">
            <a:extLst>
              <a:ext uri="{FF2B5EF4-FFF2-40B4-BE49-F238E27FC236}">
                <a16:creationId xmlns:a16="http://schemas.microsoft.com/office/drawing/2014/main" id="{5F7D56CE-BAF6-48CE-924E-B67B6170B6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87628193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6924973"/>
          </a:xfrm>
          <a:prstGeom prst="rect">
            <a:avLst/>
          </a:prstGeom>
          <a:noFill/>
        </p:spPr>
        <p:txBody>
          <a:bodyPr wrap="square" rtlCol="0">
            <a:spAutoFit/>
          </a:bodyPr>
          <a:lstStyle/>
          <a:p>
            <a:r>
              <a:rPr lang="en-GB" sz="4000" dirty="0"/>
              <a:t>Conflicts exist when changes to a file in different working copies occur concurrently and thus clash with the repository during commit/push </a:t>
            </a:r>
          </a:p>
          <a:p>
            <a:endParaRPr lang="en-GB" sz="2800" dirty="0"/>
          </a:p>
          <a:p>
            <a:r>
              <a:rPr lang="en-GB" sz="4000" dirty="0"/>
              <a:t>For example:</a:t>
            </a:r>
          </a:p>
          <a:p>
            <a:endParaRPr lang="en-GB" sz="1600" dirty="0"/>
          </a:p>
          <a:p>
            <a:pPr marL="1028700" lvl="1" indent="-571500">
              <a:buFont typeface="Arial" panose="020B0604020202020204" pitchFamily="34" charset="0"/>
              <a:buChar char="•"/>
            </a:pPr>
            <a:r>
              <a:rPr lang="en-GB" sz="4000" dirty="0"/>
              <a:t>All users clone Aaron's repository on GitHub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Aaron updates test.txt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All users edit and move to commit and push test.txt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Users can commit the change locally but Git won't let them push it to GitHub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Why?</a:t>
            </a:r>
            <a:endParaRPr lang="en-GB" sz="4000" i="1" dirty="0"/>
          </a:p>
        </p:txBody>
      </p:sp>
      <p:sp>
        <p:nvSpPr>
          <p:cNvPr id="6" name="Title 2">
            <a:extLst>
              <a:ext uri="{FF2B5EF4-FFF2-40B4-BE49-F238E27FC236}">
                <a16:creationId xmlns:a16="http://schemas.microsoft.com/office/drawing/2014/main" id="{6562558F-5DCB-4C0F-90EA-4393D1158FEA}"/>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Conflicts</a:t>
            </a:r>
          </a:p>
        </p:txBody>
      </p:sp>
      <p:pic>
        <p:nvPicPr>
          <p:cNvPr id="7" name="bangor_logo_c1_flush.pdf">
            <a:extLst>
              <a:ext uri="{FF2B5EF4-FFF2-40B4-BE49-F238E27FC236}">
                <a16:creationId xmlns:a16="http://schemas.microsoft.com/office/drawing/2014/main" id="{B19C6914-DACA-47CD-80C0-6F5B39560D3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2767965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t · GitHub">
            <a:extLst>
              <a:ext uri="{FF2B5EF4-FFF2-40B4-BE49-F238E27FC236}">
                <a16:creationId xmlns:a16="http://schemas.microsoft.com/office/drawing/2014/main" id="{286CEC3A-D7B9-45C2-8F4B-CAE34A4A888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7132824" y="2475693"/>
            <a:ext cx="10084485" cy="10084485"/>
          </a:xfrm>
          <a:prstGeom prst="rect">
            <a:avLst/>
          </a:prstGeom>
          <a:noFill/>
          <a:extLst>
            <a:ext uri="{909E8E84-426E-40DD-AFC4-6F175D3DCCD1}">
              <a14:hiddenFill xmlns:a14="http://schemas.microsoft.com/office/drawing/2010/main">
                <a:solidFill>
                  <a:srgbClr val="FFFFFF"/>
                </a:solidFill>
              </a14:hiddenFill>
            </a:ext>
          </a:extLst>
        </p:spPr>
      </p:pic>
      <p:sp>
        <p:nvSpPr>
          <p:cNvPr id="167" name="SECTION 1…"/>
          <p:cNvSpPr txBox="1"/>
          <p:nvPr/>
        </p:nvSpPr>
        <p:spPr>
          <a:xfrm>
            <a:off x="9020908" y="7377365"/>
            <a:ext cx="6308330" cy="592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lnSpc>
                <a:spcPct val="40000"/>
              </a:lnSpc>
              <a:defRPr sz="6500" b="1">
                <a:solidFill>
                  <a:srgbClr val="FFFFFF"/>
                </a:solidFill>
                <a:latin typeface="Arial"/>
                <a:ea typeface="Arial"/>
                <a:cs typeface="Arial"/>
                <a:sym typeface="Arial"/>
              </a:defRPr>
            </a:pPr>
            <a:r>
              <a:rPr lang="en-GB">
                <a:solidFill>
                  <a:schemeClr val="tx1">
                    <a:lumMod val="95000"/>
                    <a:lumOff val="5000"/>
                  </a:schemeClr>
                </a:solidFill>
              </a:rPr>
              <a:t>Version Control</a:t>
            </a:r>
          </a:p>
        </p:txBody>
      </p:sp>
      <p:pic>
        <p:nvPicPr>
          <p:cNvPr id="7" name="Bangor_Logo_A1 copy.pdf" descr="Bangor_Logo_A1 copy.pdf">
            <a:extLst>
              <a:ext uri="{FF2B5EF4-FFF2-40B4-BE49-F238E27FC236}">
                <a16:creationId xmlns:a16="http://schemas.microsoft.com/office/drawing/2014/main" id="{E87C4777-3A91-F34F-92A6-DDE70E631565}"/>
              </a:ext>
            </a:extLst>
          </p:cNvPr>
          <p:cNvPicPr>
            <a:picLocks noChangeAspect="1"/>
          </p:cNvPicPr>
          <p:nvPr/>
        </p:nvPicPr>
        <p:blipFill>
          <a:blip r:embed="rId3"/>
          <a:stretch>
            <a:fillRect/>
          </a:stretch>
        </p:blipFill>
        <p:spPr>
          <a:xfrm>
            <a:off x="10328254" y="1575044"/>
            <a:ext cx="3693627" cy="2979268"/>
          </a:xfrm>
          <a:prstGeom prst="rect">
            <a:avLst/>
          </a:prstGeom>
          <a:ln w="12700">
            <a:miter lim="400000"/>
          </a:ln>
        </p:spPr>
      </p:pic>
      <p:sp>
        <p:nvSpPr>
          <p:cNvPr id="6" name="Freedom to create.">
            <a:extLst>
              <a:ext uri="{FF2B5EF4-FFF2-40B4-BE49-F238E27FC236}">
                <a16:creationId xmlns:a16="http://schemas.microsoft.com/office/drawing/2014/main" id="{5F919D1C-68C5-461E-9512-D8F01BA461AC}"/>
              </a:ext>
            </a:extLst>
          </p:cNvPr>
          <p:cNvSpPr txBox="1"/>
          <p:nvPr/>
        </p:nvSpPr>
        <p:spPr>
          <a:xfrm>
            <a:off x="5874631" y="8950689"/>
            <a:ext cx="12634742"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solidFill>
                  <a:srgbClr val="FFFFFF"/>
                </a:solidFill>
                <a:latin typeface="Arial"/>
                <a:ea typeface="Arial"/>
                <a:cs typeface="Arial"/>
                <a:sym typeface="Arial"/>
              </a:defRPr>
            </a:lvl1pPr>
          </a:lstStyle>
          <a:p>
            <a:pPr algn="ctr"/>
            <a:r>
              <a:rPr lang="en-GB">
                <a:solidFill>
                  <a:schemeClr val="tx1"/>
                </a:solidFill>
              </a:rPr>
              <a:t>Ade Fewings, Aaron Owen, Oliver Barbaresi</a:t>
            </a:r>
          </a:p>
          <a:p>
            <a:pPr algn="ctr"/>
            <a:r>
              <a:rPr lang="en-GB">
                <a:solidFill>
                  <a:schemeClr val="tx1"/>
                </a:solidFill>
              </a:rPr>
              <a:t>Bangor University</a:t>
            </a:r>
          </a:p>
          <a:p>
            <a:pPr algn="ctr"/>
            <a:r>
              <a:rPr lang="en-GB">
                <a:solidFill>
                  <a:schemeClr val="tx1"/>
                </a:solidFill>
              </a:rPr>
              <a:t>Updated: 18/08/2022</a:t>
            </a:r>
            <a:endParaRPr>
              <a:solidFill>
                <a:schemeClr val="tx1"/>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3847207"/>
          </a:xfrm>
          <a:prstGeom prst="rect">
            <a:avLst/>
          </a:prstGeom>
          <a:noFill/>
        </p:spPr>
        <p:txBody>
          <a:bodyPr wrap="square" rtlCol="0">
            <a:spAutoFit/>
          </a:bodyPr>
          <a:lstStyle/>
          <a:p>
            <a:r>
              <a:rPr lang="en-GB" sz="4000" dirty="0"/>
              <a:t>Practical</a:t>
            </a:r>
          </a:p>
          <a:p>
            <a:endParaRPr lang="en-GB" sz="1600" dirty="0"/>
          </a:p>
          <a:p>
            <a:pPr marL="1028700" lvl="1" indent="-571500">
              <a:buFont typeface="Arial" panose="020B0604020202020204" pitchFamily="34" charset="0"/>
              <a:buChar char="•"/>
            </a:pPr>
            <a:r>
              <a:rPr lang="en-GB" sz="4000" dirty="0"/>
              <a:t>Git rejects the push because it detects that the remote repository has new updates that have not been incorporated into the local clone working copy </a:t>
            </a:r>
          </a:p>
          <a:p>
            <a:pPr marL="1028700" lvl="1" indent="-571500">
              <a:buFont typeface="Arial" panose="020B0604020202020204" pitchFamily="34" charset="0"/>
              <a:buChar char="•"/>
            </a:pPr>
            <a:endParaRPr lang="en-GB" sz="2000" dirty="0"/>
          </a:p>
          <a:p>
            <a:pPr marL="1028700" lvl="1" indent="-571500">
              <a:buFont typeface="Arial" panose="020B0604020202020204" pitchFamily="34" charset="0"/>
              <a:buChar char="•"/>
            </a:pPr>
            <a:r>
              <a:rPr lang="en-GB" sz="4000" dirty="0"/>
              <a:t>What we have to do is pull the changes from GitHub, merge them into the copy we’re currently working in, and then push that to GitHub </a:t>
            </a:r>
          </a:p>
        </p:txBody>
      </p:sp>
      <p:sp>
        <p:nvSpPr>
          <p:cNvPr id="6" name="Title 2">
            <a:extLst>
              <a:ext uri="{FF2B5EF4-FFF2-40B4-BE49-F238E27FC236}">
                <a16:creationId xmlns:a16="http://schemas.microsoft.com/office/drawing/2014/main" id="{491121B5-A023-4C13-9C7C-1F363DE4E377}"/>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Conflicts</a:t>
            </a:r>
          </a:p>
        </p:txBody>
      </p:sp>
      <p:pic>
        <p:nvPicPr>
          <p:cNvPr id="7" name="bangor_logo_c1_flush.pdf">
            <a:extLst>
              <a:ext uri="{FF2B5EF4-FFF2-40B4-BE49-F238E27FC236}">
                <a16:creationId xmlns:a16="http://schemas.microsoft.com/office/drawing/2014/main" id="{4B8B4024-E12E-4A35-BDAC-217E9D1EF65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2307597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9" y="2321318"/>
            <a:ext cx="17865272" cy="9448740"/>
          </a:xfrm>
          <a:prstGeom prst="rect">
            <a:avLst/>
          </a:prstGeom>
          <a:noFill/>
        </p:spPr>
        <p:txBody>
          <a:bodyPr wrap="square" rtlCol="0">
            <a:spAutoFit/>
          </a:bodyPr>
          <a:lstStyle/>
          <a:p>
            <a:r>
              <a:rPr lang="en-GB" sz="4400" b="1" dirty="0"/>
              <a:t>GIT</a:t>
            </a:r>
          </a:p>
          <a:p>
            <a:r>
              <a:rPr lang="en-GB" sz="4000" dirty="0"/>
              <a:t>Git is a command-line tool but Git also integrates with a wide variety of graphical development environments. </a:t>
            </a:r>
          </a:p>
          <a:p>
            <a:pPr marL="1485900" lvl="2" indent="-571500">
              <a:buFont typeface="Arial" panose="020B0604020202020204" pitchFamily="34" charset="0"/>
              <a:buChar char="•"/>
            </a:pPr>
            <a:r>
              <a:rPr lang="en-GB" sz="4000" dirty="0"/>
              <a:t>Free and open-source version control system, originally developed by Linus Torvalds in 2005. </a:t>
            </a:r>
          </a:p>
          <a:p>
            <a:pPr marL="1485900" lvl="2" indent="-571500">
              <a:buFont typeface="Arial" panose="020B0604020202020204" pitchFamily="34" charset="0"/>
              <a:buChar char="•"/>
            </a:pPr>
            <a:r>
              <a:rPr lang="en-GB" sz="4000" dirty="0"/>
              <a:t>We include command line, RStudio and Visual Studio Code practical elements in this course. Please refer to whichever  you need. </a:t>
            </a:r>
          </a:p>
          <a:p>
            <a:pPr marL="1485900" lvl="2" indent="-571500">
              <a:buFont typeface="Arial" panose="020B0604020202020204" pitchFamily="34" charset="0"/>
              <a:buChar char="•"/>
            </a:pPr>
            <a:endParaRPr lang="en-GB" sz="2800" dirty="0"/>
          </a:p>
          <a:p>
            <a:r>
              <a:rPr lang="en-GB" sz="4400" b="1" dirty="0"/>
              <a:t>GitHub</a:t>
            </a:r>
          </a:p>
          <a:p>
            <a:r>
              <a:rPr lang="en-GB" sz="4000" dirty="0"/>
              <a:t>GitHub is a Git repository hosting service, but it adds many of its own features. </a:t>
            </a:r>
          </a:p>
          <a:p>
            <a:pPr marL="1485900" lvl="2" indent="-571500">
              <a:buFont typeface="Arial" panose="020B0604020202020204" pitchFamily="34" charset="0"/>
              <a:buChar char="•"/>
            </a:pPr>
            <a:r>
              <a:rPr lang="en-GB" sz="4000" dirty="0"/>
              <a:t>Web-based graphical interface. </a:t>
            </a:r>
          </a:p>
          <a:p>
            <a:pPr marL="1485900" lvl="2" indent="-571500">
              <a:buFont typeface="Arial" panose="020B0604020202020204" pitchFamily="34" charset="0"/>
              <a:buChar char="•"/>
            </a:pPr>
            <a:r>
              <a:rPr lang="en-GB" sz="4000" dirty="0"/>
              <a:t>Access control and several collaboration features, such as wikis and basic task management tools for every project. </a:t>
            </a:r>
          </a:p>
          <a:p>
            <a:pPr marL="1485900" lvl="2" indent="-571500">
              <a:buFont typeface="Arial" panose="020B0604020202020204" pitchFamily="34" charset="0"/>
              <a:buChar char="•"/>
            </a:pPr>
            <a:endParaRPr lang="en-GB" sz="4000" dirty="0"/>
          </a:p>
          <a:p>
            <a:r>
              <a:rPr lang="en-GB" sz="4000" dirty="0"/>
              <a:t>GIT is a </a:t>
            </a:r>
            <a:r>
              <a:rPr lang="en-GB" sz="4000" b="1" dirty="0"/>
              <a:t>local</a:t>
            </a:r>
            <a:r>
              <a:rPr lang="en-GB" sz="4000" dirty="0"/>
              <a:t> repository to your machine, GitHub is a </a:t>
            </a:r>
            <a:r>
              <a:rPr lang="en-GB" sz="4000" b="1" dirty="0"/>
              <a:t>cloud</a:t>
            </a:r>
            <a:r>
              <a:rPr lang="en-GB" sz="4000" dirty="0"/>
              <a:t> based repository</a:t>
            </a:r>
          </a:p>
        </p:txBody>
      </p:sp>
      <p:pic>
        <p:nvPicPr>
          <p:cNvPr id="3074" name="Picture 2" descr="Git · GitHub">
            <a:extLst>
              <a:ext uri="{FF2B5EF4-FFF2-40B4-BE49-F238E27FC236}">
                <a16:creationId xmlns:a16="http://schemas.microsoft.com/office/drawing/2014/main" id="{5014E43A-76C4-4CE1-953B-EAD2845E4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4942" y="3191003"/>
            <a:ext cx="3123423" cy="3123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itHub Logos and Usage · GitHub">
            <a:extLst>
              <a:ext uri="{FF2B5EF4-FFF2-40B4-BE49-F238E27FC236}">
                <a16:creationId xmlns:a16="http://schemas.microsoft.com/office/drawing/2014/main" id="{4DC5B05A-C676-47CC-BC34-9E2DE2DB76E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9884" t="7660" r="6984" b="9501"/>
          <a:stretch/>
        </p:blipFill>
        <p:spPr bwMode="auto">
          <a:xfrm>
            <a:off x="19733430" y="7922518"/>
            <a:ext cx="3654101" cy="36411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17912616-34AC-4E8F-999F-681BB03E4EDD}"/>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Git and GitHub</a:t>
            </a:r>
          </a:p>
        </p:txBody>
      </p:sp>
      <p:pic>
        <p:nvPicPr>
          <p:cNvPr id="13" name="bangor_logo_c1_flush.pdf">
            <a:extLst>
              <a:ext uri="{FF2B5EF4-FFF2-40B4-BE49-F238E27FC236}">
                <a16:creationId xmlns:a16="http://schemas.microsoft.com/office/drawing/2014/main" id="{846C93A0-3BFA-4554-9BBC-1B1CFBD7286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4982506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7171194"/>
          </a:xfrm>
          <a:prstGeom prst="rect">
            <a:avLst/>
          </a:prstGeom>
          <a:noFill/>
        </p:spPr>
        <p:txBody>
          <a:bodyPr wrap="square" rtlCol="0">
            <a:spAutoFit/>
          </a:bodyPr>
          <a:lstStyle/>
          <a:p>
            <a:pPr marL="571500" indent="-571500">
              <a:buFont typeface="Arial" panose="020B0604020202020204" pitchFamily="34" charset="0"/>
              <a:buChar char="•"/>
            </a:pPr>
            <a:r>
              <a:rPr lang="en-GB" sz="4000" dirty="0"/>
              <a:t>The power of version control systems comes into its own when we start to collaborate with other people</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It enables different people to develop different parts of a project, some elements experimentally, and eases the merging of these changes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Version control allows a particular project state at a point in time to be stored forever. Typically this would denote major changes, such as a new version</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As changes are required to be attributed to a user, accountability is also introduced. This, with helpful user interfaces and meaningful messages about change enable a far more collaborative working environment</a:t>
            </a:r>
            <a:endParaRPr lang="en-GB" sz="4000" i="1" dirty="0"/>
          </a:p>
        </p:txBody>
      </p:sp>
      <p:sp>
        <p:nvSpPr>
          <p:cNvPr id="6" name="Title 2">
            <a:extLst>
              <a:ext uri="{FF2B5EF4-FFF2-40B4-BE49-F238E27FC236}">
                <a16:creationId xmlns:a16="http://schemas.microsoft.com/office/drawing/2014/main" id="{3EBD4E41-C0CE-4682-9753-6B1EB55D5E30}"/>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GitHub and Collaboration</a:t>
            </a:r>
          </a:p>
        </p:txBody>
      </p:sp>
      <p:pic>
        <p:nvPicPr>
          <p:cNvPr id="7" name="bangor_logo_c1_flush.pdf">
            <a:extLst>
              <a:ext uri="{FF2B5EF4-FFF2-40B4-BE49-F238E27FC236}">
                <a16:creationId xmlns:a16="http://schemas.microsoft.com/office/drawing/2014/main" id="{533A851D-8F90-4694-8F9B-329241B7ADB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9366700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568220"/>
            <a:ext cx="20760028" cy="8340745"/>
          </a:xfrm>
          <a:prstGeom prst="rect">
            <a:avLst/>
          </a:prstGeom>
          <a:noFill/>
        </p:spPr>
        <p:txBody>
          <a:bodyPr wrap="square" rtlCol="0">
            <a:spAutoFit/>
          </a:bodyPr>
          <a:lstStyle/>
          <a:p>
            <a:r>
              <a:rPr lang="en-GB" sz="4000" dirty="0"/>
              <a:t>To configure a GitHub hosted repository for collaboration among users, some simple settings are applied in the GitHub interface: </a:t>
            </a:r>
          </a:p>
          <a:p>
            <a:pPr lvl="1"/>
            <a:endParaRPr lang="en-GB" sz="1600" dirty="0"/>
          </a:p>
          <a:p>
            <a:pPr marL="1028700" lvl="1" indent="-571500">
              <a:buFont typeface="Arial" panose="020B0604020202020204" pitchFamily="34" charset="0"/>
              <a:buChar char="•"/>
            </a:pPr>
            <a:r>
              <a:rPr lang="en-GB" sz="4000" dirty="0"/>
              <a:t>Settings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Manage access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Add people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The collaborator must accept access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The collaborator must clone the repository</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Create a file with a unique name</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Add, commit, push to the repo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Should see changes in GitHub from multiple users </a:t>
            </a:r>
            <a:endParaRPr lang="en-GB" sz="4000" i="1" dirty="0"/>
          </a:p>
        </p:txBody>
      </p:sp>
      <p:pic>
        <p:nvPicPr>
          <p:cNvPr id="6" name="Picture 2" descr="GitHub Logos and Usage · GitHub">
            <a:extLst>
              <a:ext uri="{FF2B5EF4-FFF2-40B4-BE49-F238E27FC236}">
                <a16:creationId xmlns:a16="http://schemas.microsoft.com/office/drawing/2014/main" id="{D1516127-925F-4FBD-B4F5-5D2CC350B38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9884" t="7660" r="6984" b="9501"/>
          <a:stretch/>
        </p:blipFill>
        <p:spPr bwMode="auto">
          <a:xfrm>
            <a:off x="15308573" y="4406630"/>
            <a:ext cx="5441273" cy="542198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ACA55553-5656-4530-B18A-2EC00DBAA366}"/>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GitHub and Collaboration</a:t>
            </a:r>
          </a:p>
        </p:txBody>
      </p:sp>
      <p:pic>
        <p:nvPicPr>
          <p:cNvPr id="12" name="bangor_logo_c1_flush.pdf">
            <a:extLst>
              <a:ext uri="{FF2B5EF4-FFF2-40B4-BE49-F238E27FC236}">
                <a16:creationId xmlns:a16="http://schemas.microsoft.com/office/drawing/2014/main" id="{0D6680B5-3058-4A76-9312-EB70C0D3EF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40357667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22031483" cy="9741128"/>
          </a:xfrm>
          <a:prstGeom prst="rect">
            <a:avLst/>
          </a:prstGeom>
          <a:noFill/>
        </p:spPr>
        <p:txBody>
          <a:bodyPr wrap="square" rtlCol="0">
            <a:spAutoFit/>
          </a:bodyPr>
          <a:lstStyle/>
          <a:p>
            <a:r>
              <a:rPr lang="en-GB" sz="4000" dirty="0"/>
              <a:t>Set up account: </a:t>
            </a:r>
          </a:p>
          <a:p>
            <a:pPr marL="1028700" lvl="1" indent="-571500">
              <a:buFont typeface="Arial" panose="020B0604020202020204" pitchFamily="34" charset="0"/>
              <a:buChar char="•"/>
            </a:pPr>
            <a:r>
              <a:rPr lang="en-GB" sz="4000" dirty="0"/>
              <a:t>Visit </a:t>
            </a:r>
            <a:r>
              <a:rPr lang="en-GB" sz="4000" i="1" dirty="0">
                <a:solidFill>
                  <a:srgbClr val="7030A0"/>
                </a:solidFill>
                <a:hlinkClick r:id="rId2">
                  <a:extLst>
                    <a:ext uri="{A12FA001-AC4F-418D-AE19-62706E023703}">
                      <ahyp:hlinkClr xmlns:ahyp="http://schemas.microsoft.com/office/drawing/2018/hyperlinkcolor" val="tx"/>
                    </a:ext>
                  </a:extLst>
                </a:hlinkClick>
              </a:rPr>
              <a:t>https://GitHub.com/</a:t>
            </a:r>
            <a:r>
              <a:rPr lang="en-GB" sz="4000" dirty="0">
                <a:solidFill>
                  <a:srgbClr val="7030A0"/>
                </a:solidFill>
              </a:rPr>
              <a:t> </a:t>
            </a:r>
          </a:p>
          <a:p>
            <a:pPr marL="1028700" lvl="1" indent="-571500">
              <a:buFont typeface="Arial" panose="020B0604020202020204" pitchFamily="34" charset="0"/>
              <a:buChar char="•"/>
            </a:pPr>
            <a:r>
              <a:rPr lang="en-GB" sz="4000" dirty="0"/>
              <a:t>Sign up </a:t>
            </a:r>
          </a:p>
          <a:p>
            <a:pPr marL="1028700" lvl="1" indent="-571500">
              <a:buFont typeface="Arial" panose="020B0604020202020204" pitchFamily="34" charset="0"/>
              <a:buChar char="•"/>
            </a:pPr>
            <a:r>
              <a:rPr lang="en-GB" sz="4000" dirty="0"/>
              <a:t>Verify account with University email</a:t>
            </a:r>
          </a:p>
          <a:p>
            <a:endParaRPr lang="en-GB" sz="4000" dirty="0"/>
          </a:p>
          <a:p>
            <a:r>
              <a:rPr lang="en-GB" sz="4000" dirty="0"/>
              <a:t>Create a Personal Access Token </a:t>
            </a:r>
          </a:p>
          <a:p>
            <a:endParaRPr lang="en-GB" sz="700" dirty="0"/>
          </a:p>
          <a:p>
            <a:pPr marL="1028700" lvl="1" indent="-571500">
              <a:buFont typeface="Arial" panose="020B0604020202020204" pitchFamily="34" charset="0"/>
              <a:buChar char="•"/>
            </a:pPr>
            <a:r>
              <a:rPr lang="en-GB" sz="4000" i="1" dirty="0">
                <a:hlinkClick r:id="rId3"/>
              </a:rPr>
              <a:t>Personal access tokens (github.com)</a:t>
            </a:r>
            <a:endParaRPr lang="en-GB" sz="4000" i="1" dirty="0"/>
          </a:p>
          <a:p>
            <a:endParaRPr lang="en-GB" sz="4000" dirty="0"/>
          </a:p>
          <a:p>
            <a:endParaRPr lang="en-GB" sz="4000" dirty="0"/>
          </a:p>
          <a:p>
            <a:r>
              <a:rPr lang="en-GB" sz="4000" dirty="0"/>
              <a:t>From your GitHub account: </a:t>
            </a:r>
          </a:p>
          <a:p>
            <a:endParaRPr lang="en-GB" sz="2000" dirty="0"/>
          </a:p>
          <a:p>
            <a:r>
              <a:rPr lang="en-GB" sz="4000" dirty="0"/>
              <a:t>Settings 		-&gt;		Developer settings		-&gt; 		Personal access token			-&gt;		  Generate new token 		</a:t>
            </a:r>
          </a:p>
          <a:p>
            <a:pPr lvl="5"/>
            <a:r>
              <a:rPr lang="en-GB" sz="4000" dirty="0"/>
              <a:t>		</a:t>
            </a:r>
          </a:p>
          <a:p>
            <a:pPr lvl="5"/>
            <a:r>
              <a:rPr lang="en-GB" sz="4000" dirty="0"/>
              <a:t>																								</a:t>
            </a:r>
          </a:p>
          <a:p>
            <a:pPr lvl="5"/>
            <a:r>
              <a:rPr lang="en-GB" sz="4000" dirty="0"/>
              <a:t>                          Copy the token 	  &lt;-	     Click Generate token       &lt;-       Fill in the form            </a:t>
            </a:r>
          </a:p>
          <a:p>
            <a:pPr lvl="5"/>
            <a:r>
              <a:rPr lang="en-GB" sz="4000" dirty="0"/>
              <a:t> </a:t>
            </a:r>
          </a:p>
        </p:txBody>
      </p:sp>
      <p:pic>
        <p:nvPicPr>
          <p:cNvPr id="16" name="Picture 2" descr="GitHub Logos and Usage · GitHub">
            <a:extLst>
              <a:ext uri="{FF2B5EF4-FFF2-40B4-BE49-F238E27FC236}">
                <a16:creationId xmlns:a16="http://schemas.microsoft.com/office/drawing/2014/main" id="{4094533E-1D24-436C-87B1-FDC793959929}"/>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9884" t="7660" r="6984" b="9501"/>
          <a:stretch/>
        </p:blipFill>
        <p:spPr bwMode="auto">
          <a:xfrm>
            <a:off x="14343335" y="2249079"/>
            <a:ext cx="3343921" cy="3332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F879F8-163E-43E9-8943-6577DECBCF20}"/>
              </a:ext>
            </a:extLst>
          </p:cNvPr>
          <p:cNvPicPr>
            <a:picLocks noChangeAspect="1"/>
          </p:cNvPicPr>
          <p:nvPr/>
        </p:nvPicPr>
        <p:blipFill>
          <a:blip r:embed="rId5"/>
          <a:stretch>
            <a:fillRect/>
          </a:stretch>
        </p:blipFill>
        <p:spPr>
          <a:xfrm rot="5400000">
            <a:off x="18506282" y="9706284"/>
            <a:ext cx="876422" cy="809738"/>
          </a:xfrm>
          <a:prstGeom prst="rect">
            <a:avLst/>
          </a:prstGeom>
        </p:spPr>
      </p:pic>
      <p:sp>
        <p:nvSpPr>
          <p:cNvPr id="8" name="Title 2">
            <a:extLst>
              <a:ext uri="{FF2B5EF4-FFF2-40B4-BE49-F238E27FC236}">
                <a16:creationId xmlns:a16="http://schemas.microsoft.com/office/drawing/2014/main" id="{95830DA3-4E1D-4995-9D8E-79800D97AC79}"/>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Create a GitHub Account</a:t>
            </a:r>
          </a:p>
        </p:txBody>
      </p:sp>
      <p:pic>
        <p:nvPicPr>
          <p:cNvPr id="13" name="bangor_logo_c1_flush.pdf">
            <a:extLst>
              <a:ext uri="{FF2B5EF4-FFF2-40B4-BE49-F238E27FC236}">
                <a16:creationId xmlns:a16="http://schemas.microsoft.com/office/drawing/2014/main" id="{326222DE-35D7-48C3-9B55-2316A626C98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1575816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E0C206-31E0-40F3-A5FA-8D3E350680BD}"/>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bangor_logo_c1_flush.pdf" descr="bangor_logo_c1_flush.pdf"/>
          <p:cNvPicPr>
            <a:picLocks noChangeAspect="1"/>
          </p:cNvPicPr>
          <p:nvPr/>
        </p:nvPicPr>
        <p:blipFill>
          <a:blip r:embed="rId3"/>
          <a:stretch>
            <a:fillRect/>
          </a:stretch>
        </p:blipFill>
        <p:spPr>
          <a:xfrm>
            <a:off x="996468" y="12008837"/>
            <a:ext cx="3516186" cy="993991"/>
          </a:xfrm>
          <a:prstGeom prst="rect">
            <a:avLst/>
          </a:prstGeom>
          <a:ln w="12700">
            <a:miter lim="400000"/>
          </a:ln>
        </p:spPr>
      </p:pic>
      <p:sp>
        <p:nvSpPr>
          <p:cNvPr id="4" name="TextBox 3">
            <a:extLst>
              <a:ext uri="{FF2B5EF4-FFF2-40B4-BE49-F238E27FC236}">
                <a16:creationId xmlns:a16="http://schemas.microsoft.com/office/drawing/2014/main" id="{EF585193-D1AF-49B3-81B4-AD3C2826F613}"/>
              </a:ext>
            </a:extLst>
          </p:cNvPr>
          <p:cNvSpPr txBox="1"/>
          <p:nvPr/>
        </p:nvSpPr>
        <p:spPr>
          <a:xfrm>
            <a:off x="528482" y="317994"/>
            <a:ext cx="15520171" cy="1323439"/>
          </a:xfrm>
          <a:prstGeom prst="rect">
            <a:avLst/>
          </a:prstGeom>
          <a:noFill/>
        </p:spPr>
        <p:txBody>
          <a:bodyPr wrap="square" rtlCol="0">
            <a:spAutoFit/>
          </a:bodyPr>
          <a:lstStyle/>
          <a:p>
            <a:r>
              <a:rPr lang="en-GB" sz="8000" dirty="0">
                <a:solidFill>
                  <a:schemeClr val="bg1"/>
                </a:solidFill>
              </a:rPr>
              <a:t>Access a Terminal</a:t>
            </a:r>
          </a:p>
        </p:txBody>
      </p:sp>
      <p:sp>
        <p:nvSpPr>
          <p:cNvPr id="2" name="TextBox 1">
            <a:extLst>
              <a:ext uri="{FF2B5EF4-FFF2-40B4-BE49-F238E27FC236}">
                <a16:creationId xmlns:a16="http://schemas.microsoft.com/office/drawing/2014/main" id="{BB4B86EE-6C28-4D49-94DE-EAA964110F67}"/>
              </a:ext>
            </a:extLst>
          </p:cNvPr>
          <p:cNvSpPr txBox="1"/>
          <p:nvPr/>
        </p:nvSpPr>
        <p:spPr>
          <a:xfrm>
            <a:off x="677772" y="2588639"/>
            <a:ext cx="22391064" cy="6370975"/>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GB" sz="4000" dirty="0"/>
              <a:t>Visit</a:t>
            </a:r>
            <a:r>
              <a:rPr lang="en-GB" sz="4000" dirty="0">
                <a:solidFill>
                  <a:srgbClr val="002060"/>
                </a:solidFill>
              </a:rPr>
              <a:t> </a:t>
            </a:r>
            <a:r>
              <a:rPr lang="en-GB" sz="4000" dirty="0">
                <a:solidFill>
                  <a:srgbClr val="002060"/>
                </a:solidFill>
                <a:hlinkClick r:id="rId4"/>
              </a:rPr>
              <a:t>https://jupyter.bangor.ac.uk/jupyter </a:t>
            </a:r>
            <a:endParaRPr lang="en-GB" sz="4000" dirty="0">
              <a:solidFill>
                <a:srgbClr val="002060"/>
              </a:solidFill>
            </a:endParaRPr>
          </a:p>
          <a:p>
            <a:pPr marL="571500" indent="-571500">
              <a:buFont typeface="Arial" panose="020B0604020202020204" pitchFamily="34" charset="0"/>
              <a:buChar char="•"/>
            </a:pPr>
            <a:endParaRPr lang="en-GB" sz="2400" dirty="0">
              <a:solidFill>
                <a:srgbClr val="000000"/>
              </a:solidFill>
              <a:cs typeface="Calibri"/>
            </a:endParaRPr>
          </a:p>
          <a:p>
            <a:pPr marL="571500" indent="-571500">
              <a:buFont typeface="Arial" panose="020B0604020202020204" pitchFamily="34" charset="0"/>
              <a:buChar char="•"/>
            </a:pPr>
            <a:r>
              <a:rPr lang="en-GB" sz="4000" dirty="0"/>
              <a:t>Login using you Bangor University credentials</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Select the Terminal application</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Type </a:t>
            </a:r>
            <a:r>
              <a:rPr lang="en-GB" sz="3200" dirty="0" err="1">
                <a:latin typeface="Consolas"/>
                <a:cs typeface="Courier New"/>
              </a:rPr>
              <a:t>ssh</a:t>
            </a:r>
            <a:r>
              <a:rPr lang="en-GB" sz="3200" dirty="0">
                <a:latin typeface="Consolas"/>
              </a:rPr>
              <a:t> compute</a:t>
            </a:r>
            <a:r>
              <a:rPr lang="en-GB" sz="4000" dirty="0"/>
              <a:t> and hit enter</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Can you see the last login credentials?</a:t>
            </a:r>
          </a:p>
          <a:p>
            <a:endParaRPr lang="en-GB" sz="1600" dirty="0"/>
          </a:p>
          <a:p>
            <a:pPr lvl="2"/>
            <a:r>
              <a:rPr lang="en-GB" sz="3600" dirty="0">
                <a:latin typeface="Consolas" panose="020B0609020204030204" pitchFamily="49" charset="0"/>
                <a:cs typeface="Courier New" panose="02070309020205020404" pitchFamily="49" charset="0"/>
              </a:rPr>
              <a:t>Last login: Mon Aug 15 10:10:43 2022 from …………</a:t>
            </a:r>
          </a:p>
          <a:p>
            <a:pPr marL="1485900" lvl="2"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latin typeface="Courier New" panose="02070309020205020404" pitchFamily="49" charset="0"/>
                <a:cs typeface="Courier New" panose="02070309020205020404" pitchFamily="49" charset="0"/>
              </a:rPr>
              <a:t>$</a:t>
            </a:r>
            <a:r>
              <a:rPr lang="en-GB" sz="4000" dirty="0"/>
              <a:t> Presented with a prompt, indicating that the shell is ready to accept input:</a:t>
            </a:r>
          </a:p>
        </p:txBody>
      </p:sp>
      <p:sp>
        <p:nvSpPr>
          <p:cNvPr id="3" name="Slide Number Placeholder 2">
            <a:extLst>
              <a:ext uri="{FF2B5EF4-FFF2-40B4-BE49-F238E27FC236}">
                <a16:creationId xmlns:a16="http://schemas.microsoft.com/office/drawing/2014/main" id="{5DA9C8D0-643A-4BD7-AF24-3DCAA91E4432}"/>
              </a:ext>
            </a:extLst>
          </p:cNvPr>
          <p:cNvSpPr>
            <a:spLocks noGrp="1"/>
          </p:cNvSpPr>
          <p:nvPr>
            <p:ph type="sldNum" sz="quarter" idx="2"/>
          </p:nvPr>
        </p:nvSpPr>
        <p:spPr/>
        <p:txBody>
          <a:bodyPr/>
          <a:lstStyle/>
          <a:p>
            <a:fld id="{86CB4B4D-7CA3-9044-876B-883B54F8677D}" type="slidenum">
              <a:rPr lang="en-GB" sz="3200" dirty="0" smtClean="0"/>
              <a:t>25</a:t>
            </a:fld>
            <a:endParaRPr lang="en-GB" sz="3200" dirty="0"/>
          </a:p>
        </p:txBody>
      </p:sp>
      <p:pic>
        <p:nvPicPr>
          <p:cNvPr id="7" name="Picture 6">
            <a:extLst>
              <a:ext uri="{FF2B5EF4-FFF2-40B4-BE49-F238E27FC236}">
                <a16:creationId xmlns:a16="http://schemas.microsoft.com/office/drawing/2014/main" id="{7F264478-022B-4820-90F1-B739994EBB85}"/>
              </a:ext>
            </a:extLst>
          </p:cNvPr>
          <p:cNvPicPr>
            <a:picLocks noChangeAspect="1"/>
          </p:cNvPicPr>
          <p:nvPr/>
        </p:nvPicPr>
        <p:blipFill>
          <a:blip r:embed="rId5"/>
          <a:stretch>
            <a:fillRect/>
          </a:stretch>
        </p:blipFill>
        <p:spPr>
          <a:xfrm>
            <a:off x="6057333" y="9278601"/>
            <a:ext cx="6360410" cy="1848759"/>
          </a:xfrm>
          <a:prstGeom prst="rect">
            <a:avLst/>
          </a:prstGeom>
        </p:spPr>
      </p:pic>
    </p:spTree>
    <p:extLst>
      <p:ext uri="{BB962C8B-B14F-4D97-AF65-F5344CB8AC3E}">
        <p14:creationId xmlns:p14="http://schemas.microsoft.com/office/powerpoint/2010/main" val="2745957745"/>
      </p:ext>
    </p:extLst>
  </p:cSld>
  <p:clrMapOvr>
    <a:masterClrMapping/>
  </p:clrMapOvr>
  <p:transition spd="med"/>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4585871"/>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pull origin main</a:t>
            </a:r>
            <a:r>
              <a:rPr lang="en-GB" sz="4000" dirty="0">
                <a:latin typeface="Courier New" panose="02070309020205020404" pitchFamily="49" charset="0"/>
                <a:cs typeface="Courier New" panose="02070309020205020404" pitchFamily="49" charset="0"/>
              </a:rPr>
              <a:t> </a:t>
            </a:r>
            <a:r>
              <a:rPr lang="en-GB" sz="4000" dirty="0"/>
              <a:t>- </a:t>
            </a:r>
            <a:r>
              <a:rPr lang="en-GB" sz="4000" b="1" dirty="0"/>
              <a:t>Update</a:t>
            </a:r>
            <a:r>
              <a:rPr lang="en-GB" sz="4000" dirty="0"/>
              <a:t> your local repository</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add </a:t>
            </a:r>
            <a:r>
              <a:rPr lang="en-GB" sz="4000" dirty="0"/>
              <a:t>- </a:t>
            </a:r>
            <a:r>
              <a:rPr lang="en-GB" sz="4000" b="1" dirty="0"/>
              <a:t>Make</a:t>
            </a:r>
            <a:r>
              <a:rPr lang="en-GB" sz="4000" dirty="0"/>
              <a:t> your changes and stage them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commit -m </a:t>
            </a:r>
            <a:r>
              <a:rPr lang="en-GB" sz="4000" dirty="0"/>
              <a:t>- </a:t>
            </a:r>
            <a:r>
              <a:rPr lang="en-GB" sz="4000" b="1" dirty="0"/>
              <a:t>Commit</a:t>
            </a:r>
            <a:r>
              <a:rPr lang="en-GB" sz="4000" dirty="0"/>
              <a:t> your changes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push origin main </a:t>
            </a:r>
            <a:r>
              <a:rPr lang="en-GB" sz="4000" dirty="0"/>
              <a:t>- </a:t>
            </a:r>
            <a:r>
              <a:rPr lang="en-GB" sz="4000" b="1" dirty="0"/>
              <a:t>Upload</a:t>
            </a:r>
            <a:r>
              <a:rPr lang="en-GB" sz="4000" dirty="0"/>
              <a:t> the changes to GitHub</a:t>
            </a:r>
          </a:p>
          <a:p>
            <a:pPr marL="571500" indent="-571500">
              <a:buFont typeface="Arial" panose="020B0604020202020204" pitchFamily="34" charset="0"/>
              <a:buChar char="•"/>
            </a:pPr>
            <a:endParaRPr lang="en-GB" sz="4000" i="1" dirty="0"/>
          </a:p>
        </p:txBody>
      </p:sp>
      <p:sp>
        <p:nvSpPr>
          <p:cNvPr id="6" name="Title 2">
            <a:extLst>
              <a:ext uri="{FF2B5EF4-FFF2-40B4-BE49-F238E27FC236}">
                <a16:creationId xmlns:a16="http://schemas.microsoft.com/office/drawing/2014/main" id="{68519295-0036-4EB8-8DE1-90FAFC4A102F}"/>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A Basic Collaborative Workflow</a:t>
            </a:r>
          </a:p>
        </p:txBody>
      </p:sp>
      <p:pic>
        <p:nvPicPr>
          <p:cNvPr id="7" name="bangor_logo_c1_flush.pdf">
            <a:extLst>
              <a:ext uri="{FF2B5EF4-FFF2-40B4-BE49-F238E27FC236}">
                <a16:creationId xmlns:a16="http://schemas.microsoft.com/office/drawing/2014/main" id="{2378D966-EA39-4CC4-B019-B84811DC568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0822016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321318"/>
            <a:ext cx="22760003" cy="10379765"/>
          </a:xfrm>
          <a:prstGeom prst="rect">
            <a:avLst/>
          </a:prstGeom>
          <a:noFill/>
        </p:spPr>
        <p:txBody>
          <a:bodyPr wrap="square" rtlCol="0">
            <a:spAutoFit/>
          </a:bodyPr>
          <a:lstStyle/>
          <a:p>
            <a:r>
              <a:rPr lang="en-GB" sz="4000" dirty="0"/>
              <a:t>You will not be able to execute and run Git on the Windows/macOS  command line without setting it up first:</a:t>
            </a:r>
          </a:p>
          <a:p>
            <a:endParaRPr lang="en-GB" sz="4000" dirty="0"/>
          </a:p>
          <a:p>
            <a:pPr marL="571500" indent="-571500">
              <a:buFont typeface="Arial" panose="020B0604020202020204" pitchFamily="34" charset="0"/>
              <a:buChar char="•"/>
            </a:pPr>
            <a:r>
              <a:rPr lang="en-GB" sz="4000" dirty="0"/>
              <a:t>Install Git Bash:</a:t>
            </a:r>
          </a:p>
          <a:p>
            <a:endParaRPr lang="en-GB" sz="1000" dirty="0"/>
          </a:p>
          <a:p>
            <a:pPr marL="1485900" lvl="2" indent="-571500">
              <a:buFont typeface="Courier New" panose="02070309020205020404" pitchFamily="49" charset="0"/>
              <a:buChar char="o"/>
            </a:pPr>
            <a:r>
              <a:rPr lang="en-GB" sz="4000" i="1" dirty="0">
                <a:solidFill>
                  <a:srgbClr val="7030A0"/>
                </a:solidFill>
                <a:hlinkClick r:id="rId2">
                  <a:extLst>
                    <a:ext uri="{A12FA001-AC4F-418D-AE19-62706E023703}">
                      <ahyp:hlinkClr xmlns:ahyp="http://schemas.microsoft.com/office/drawing/2018/hyperlinkcolor" val="tx"/>
                    </a:ext>
                  </a:extLst>
                </a:hlinkClick>
              </a:rPr>
              <a:t>https://git-scm.com/downloads </a:t>
            </a:r>
            <a:endParaRPr lang="en-GB" sz="4000" i="1" dirty="0">
              <a:solidFill>
                <a:srgbClr val="7030A0"/>
              </a:solidFill>
            </a:endParaRPr>
          </a:p>
          <a:p>
            <a:endParaRPr lang="en-GB" sz="4000" dirty="0"/>
          </a:p>
          <a:p>
            <a:pPr marL="571500" indent="-571500">
              <a:buFont typeface="Arial" panose="020B0604020202020204" pitchFamily="34" charset="0"/>
              <a:buChar char="•"/>
            </a:pPr>
            <a:r>
              <a:rPr lang="en-GB" sz="4000" dirty="0"/>
              <a:t>Open Git Bash and run the following: </a:t>
            </a:r>
          </a:p>
          <a:p>
            <a:endParaRPr lang="en-GB" sz="1600" dirty="0"/>
          </a:p>
          <a:p>
            <a:pPr marL="1657350" lvl="2" indent="-742950">
              <a:buFont typeface="+mj-lt"/>
              <a:buAutoNum type="arabicPeriod"/>
            </a:pPr>
            <a:r>
              <a:rPr lang="en-GB" sz="4000" dirty="0"/>
              <a:t>Set your username</a:t>
            </a:r>
            <a:br>
              <a:rPr lang="en-GB" sz="4000" dirty="0"/>
            </a:br>
            <a:r>
              <a:rPr lang="en-GB" sz="4000" dirty="0"/>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--global user.name "issa16" </a:t>
            </a:r>
            <a:endParaRPr lang="en-GB" sz="4000" dirty="0">
              <a:solidFill>
                <a:schemeClr val="tx1">
                  <a:lumMod val="65000"/>
                  <a:lumOff val="35000"/>
                </a:schemeClr>
              </a:solidFill>
              <a:latin typeface="Consolas" panose="020B0609020204030204" pitchFamily="49" charset="0"/>
              <a:cs typeface="Courier New" panose="02070309020205020404" pitchFamily="49" charset="0"/>
            </a:endParaRPr>
          </a:p>
          <a:p>
            <a:pPr marL="1657350" lvl="2" indent="-742950">
              <a:buFont typeface="+mj-lt"/>
              <a:buAutoNum type="arabicPeriod"/>
            </a:pPr>
            <a:endParaRPr lang="en-GB" sz="800" dirty="0"/>
          </a:p>
          <a:p>
            <a:pPr marL="1657350" lvl="2" indent="-742950">
              <a:buFont typeface="+mj-lt"/>
              <a:buAutoNum type="arabicPeriod"/>
            </a:pPr>
            <a:r>
              <a:rPr lang="en-GB" sz="4000" dirty="0"/>
              <a:t>Set your email address:</a:t>
            </a:r>
            <a:br>
              <a:rPr lang="en-GB" sz="4000" dirty="0"/>
            </a:br>
            <a:r>
              <a:rPr lang="en-GB" sz="4000" dirty="0"/>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--global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user.email</a:t>
            </a:r>
            <a:r>
              <a:rPr lang="en-GB" sz="3600" dirty="0">
                <a:solidFill>
                  <a:schemeClr val="tx1">
                    <a:lumMod val="65000"/>
                    <a:lumOff val="35000"/>
                  </a:schemeClr>
                </a:solidFill>
                <a:latin typeface="Consolas" panose="020B0609020204030204" pitchFamily="49" charset="0"/>
                <a:cs typeface="Courier New" panose="02070309020205020404" pitchFamily="49" charset="0"/>
              </a:rPr>
              <a:t> "issa16@bangor.ac.uk" </a:t>
            </a:r>
            <a:endParaRPr lang="en-GB" sz="4000" dirty="0">
              <a:solidFill>
                <a:schemeClr val="tx1">
                  <a:lumMod val="65000"/>
                  <a:lumOff val="35000"/>
                </a:schemeClr>
              </a:solidFill>
              <a:latin typeface="Consolas" panose="020B0609020204030204" pitchFamily="49" charset="0"/>
              <a:cs typeface="Courier New" panose="02070309020205020404" pitchFamily="49" charset="0"/>
            </a:endParaRPr>
          </a:p>
          <a:p>
            <a:pPr marL="1657350" lvl="2" indent="-742950">
              <a:buFont typeface="+mj-lt"/>
              <a:buAutoNum type="arabicPeriod"/>
            </a:pPr>
            <a:endParaRPr lang="en-GB" sz="1050" dirty="0"/>
          </a:p>
          <a:p>
            <a:pPr marL="1657350" lvl="2" indent="-742950">
              <a:buFont typeface="+mj-lt"/>
              <a:buAutoNum type="arabicPeriod"/>
            </a:pPr>
            <a:r>
              <a:rPr lang="en-GB" sz="4000" dirty="0"/>
              <a:t>Set the default branch for projects:</a:t>
            </a:r>
            <a:br>
              <a:rPr lang="en-GB" sz="4000" dirty="0"/>
            </a:br>
            <a:r>
              <a:rPr lang="en-GB" sz="4000" dirty="0"/>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--global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init.defaultBranch</a:t>
            </a:r>
            <a:r>
              <a:rPr lang="en-GB" sz="3600" dirty="0">
                <a:solidFill>
                  <a:schemeClr val="tx1">
                    <a:lumMod val="65000"/>
                    <a:lumOff val="35000"/>
                  </a:schemeClr>
                </a:solidFill>
                <a:latin typeface="Consolas" panose="020B0609020204030204" pitchFamily="49" charset="0"/>
                <a:cs typeface="Courier New" panose="02070309020205020404" pitchFamily="49" charset="0"/>
              </a:rPr>
              <a:t> main </a:t>
            </a:r>
            <a:endParaRPr lang="en-GB" sz="4000" dirty="0">
              <a:solidFill>
                <a:schemeClr val="tx1">
                  <a:lumMod val="65000"/>
                  <a:lumOff val="35000"/>
                </a:schemeClr>
              </a:solidFill>
              <a:latin typeface="Consolas" panose="020B0609020204030204" pitchFamily="49" charset="0"/>
              <a:cs typeface="Courier New" panose="02070309020205020404" pitchFamily="49" charset="0"/>
            </a:endParaRPr>
          </a:p>
          <a:p>
            <a:pPr marL="1657350" lvl="2" indent="-742950">
              <a:buFont typeface="+mj-lt"/>
              <a:buAutoNum type="arabicPeriod"/>
            </a:pPr>
            <a:endParaRPr lang="en-GB" sz="2400" dirty="0"/>
          </a:p>
          <a:p>
            <a:pPr marL="1657350" lvl="2" indent="-742950">
              <a:buFont typeface="+mj-lt"/>
              <a:buAutoNum type="arabicPeriod"/>
            </a:pPr>
            <a:r>
              <a:rPr lang="en-GB" sz="4000" dirty="0"/>
              <a:t>Username will be linked to your Git activity. --global For every Git project, use these settings </a:t>
            </a:r>
          </a:p>
          <a:p>
            <a:pPr marL="1657350" lvl="2" indent="-742950">
              <a:buFont typeface="+mj-lt"/>
              <a:buAutoNum type="arabicPeriod"/>
            </a:pPr>
            <a:endParaRPr lang="en-GB" sz="4000" dirty="0"/>
          </a:p>
          <a:p>
            <a:pPr lvl="2"/>
            <a:endParaRPr lang="en-GB" sz="4000" dirty="0"/>
          </a:p>
        </p:txBody>
      </p:sp>
      <p:pic>
        <p:nvPicPr>
          <p:cNvPr id="4098" name="Picture 2" descr="Git Bash Vector Logo - Download Free SVG Icon | Worldvectorlogo">
            <a:extLst>
              <a:ext uri="{FF2B5EF4-FFF2-40B4-BE49-F238E27FC236}">
                <a16:creationId xmlns:a16="http://schemas.microsoft.com/office/drawing/2014/main" id="{40D64A3A-95E6-4C32-BE7A-29CA2C9FA3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4256"/>
          <a:stretch/>
        </p:blipFill>
        <p:spPr bwMode="auto">
          <a:xfrm>
            <a:off x="17451332" y="3488383"/>
            <a:ext cx="4780405" cy="483086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CB5F3FA7-84AD-417B-9BD2-7FEDE7FEE9EB}"/>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Configure Git</a:t>
            </a:r>
          </a:p>
        </p:txBody>
      </p:sp>
      <p:pic>
        <p:nvPicPr>
          <p:cNvPr id="13" name="bangor_logo_c1_flush.pdf">
            <a:extLst>
              <a:ext uri="{FF2B5EF4-FFF2-40B4-BE49-F238E27FC236}">
                <a16:creationId xmlns:a16="http://schemas.microsoft.com/office/drawing/2014/main" id="{B11DAC1C-DF5F-4C5A-8B8E-F15D0931AEF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5478554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321318"/>
            <a:ext cx="22031483" cy="9171742"/>
          </a:xfrm>
          <a:prstGeom prst="rect">
            <a:avLst/>
          </a:prstGeom>
          <a:noFill/>
        </p:spPr>
        <p:txBody>
          <a:bodyPr wrap="square" rtlCol="0">
            <a:spAutoFit/>
          </a:bodyPr>
          <a:lstStyle/>
          <a:p>
            <a:pPr marL="571500" indent="-571500">
              <a:buFont typeface="Arial" panose="020B0604020202020204" pitchFamily="34" charset="0"/>
              <a:buChar char="•"/>
            </a:pPr>
            <a:r>
              <a:rPr lang="en-GB" sz="4000" dirty="0"/>
              <a:t>Different Operating Systems (OS) using different characters to represent to the end of a line in a file</a:t>
            </a:r>
          </a:p>
          <a:p>
            <a:pPr marL="571500" indent="-571500">
              <a:buFont typeface="Arial" panose="020B0604020202020204" pitchFamily="34" charset="0"/>
              <a:buChar char="•"/>
            </a:pPr>
            <a:endParaRPr lang="en-GB" sz="2000" dirty="0"/>
          </a:p>
          <a:p>
            <a:pPr marL="571500" indent="-571500">
              <a:buFont typeface="Arial" panose="020B0604020202020204" pitchFamily="34" charset="0"/>
              <a:buChar char="•"/>
            </a:pPr>
            <a:r>
              <a:rPr lang="en-GB" sz="4000" dirty="0"/>
              <a:t>Git uses these characters to compare files, it may cause unexpected issues when editing a file on different machines</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dos2unix - Converts plain text files in DOS format to UNIX format</a:t>
            </a:r>
          </a:p>
          <a:p>
            <a:pPr marL="571500" indent="-571500">
              <a:buFont typeface="Arial" panose="020B0604020202020204" pitchFamily="34" charset="0"/>
              <a:buChar char="•"/>
            </a:pPr>
            <a:endParaRPr lang="en-GB" sz="4000" dirty="0"/>
          </a:p>
          <a:p>
            <a:r>
              <a:rPr lang="en-GB" sz="4000" dirty="0"/>
              <a:t>To run Git commands on your command line (or prompt) run the following </a:t>
            </a:r>
            <a:r>
              <a:rPr lang="en-GB" sz="4000" b="1" dirty="0"/>
              <a:t>Git Bash</a:t>
            </a:r>
            <a:r>
              <a:rPr lang="en-GB" sz="4000" dirty="0"/>
              <a:t> commands based on your OS:</a:t>
            </a:r>
          </a:p>
          <a:p>
            <a:endParaRPr lang="en-GB" dirty="0"/>
          </a:p>
          <a:p>
            <a:r>
              <a:rPr lang="en-GB" sz="4000" dirty="0"/>
              <a:t>For Linux and macOS </a:t>
            </a:r>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--global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core.autocrlf</a:t>
            </a:r>
            <a:r>
              <a:rPr lang="en-GB" sz="3600" dirty="0">
                <a:solidFill>
                  <a:schemeClr val="tx1">
                    <a:lumMod val="65000"/>
                    <a:lumOff val="35000"/>
                  </a:schemeClr>
                </a:solidFill>
                <a:latin typeface="Consolas" panose="020B0609020204030204" pitchFamily="49" charset="0"/>
                <a:cs typeface="Courier New" panose="02070309020205020404" pitchFamily="49" charset="0"/>
              </a:rPr>
              <a:t> input </a:t>
            </a:r>
          </a:p>
          <a:p>
            <a:pPr marL="571500" indent="-571500">
              <a:buFont typeface="Arial" panose="020B0604020202020204" pitchFamily="34" charset="0"/>
              <a:buChar char="•"/>
            </a:pPr>
            <a:endParaRPr lang="en-GB" sz="2000" dirty="0"/>
          </a:p>
          <a:p>
            <a:r>
              <a:rPr lang="en-GB" sz="4000" dirty="0"/>
              <a:t>For Windows </a:t>
            </a:r>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--global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core.autocrlf</a:t>
            </a:r>
            <a:r>
              <a:rPr lang="en-GB" sz="3600" dirty="0">
                <a:solidFill>
                  <a:schemeClr val="tx1">
                    <a:lumMod val="65000"/>
                    <a:lumOff val="35000"/>
                  </a:schemeClr>
                </a:solidFill>
                <a:latin typeface="Consolas" panose="020B0609020204030204" pitchFamily="49" charset="0"/>
                <a:cs typeface="Courier New" panose="02070309020205020404" pitchFamily="49" charset="0"/>
              </a:rPr>
              <a:t> true</a:t>
            </a:r>
          </a:p>
          <a:p>
            <a:endParaRPr lang="en-GB" sz="3200" dirty="0">
              <a:latin typeface="Courier New" panose="02070309020205020404" pitchFamily="49" charset="0"/>
              <a:cs typeface="Courier New" panose="02070309020205020404" pitchFamily="49" charset="0"/>
            </a:endParaRPr>
          </a:p>
          <a:p>
            <a:r>
              <a:rPr lang="en-GB" sz="4000" dirty="0">
                <a:cs typeface="Courier New" panose="02070309020205020404" pitchFamily="49" charset="0"/>
              </a:rPr>
              <a:t>Now try running the command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a:t>
            </a:r>
            <a:r>
              <a:rPr lang="en-GB" sz="4000" dirty="0">
                <a:cs typeface="Courier New" panose="02070309020205020404" pitchFamily="49" charset="0"/>
              </a:rPr>
              <a:t> on the </a:t>
            </a:r>
            <a:r>
              <a:rPr lang="en-GB" sz="4000" b="1" dirty="0">
                <a:cs typeface="Courier New" panose="02070309020205020404" pitchFamily="49" charset="0"/>
              </a:rPr>
              <a:t>command line </a:t>
            </a:r>
            <a:r>
              <a:rPr lang="en-GB" sz="4000" dirty="0">
                <a:cs typeface="Courier New" panose="02070309020205020404" pitchFamily="49" charset="0"/>
              </a:rPr>
              <a:t>and see if it is recognised</a:t>
            </a:r>
          </a:p>
        </p:txBody>
      </p:sp>
      <p:sp>
        <p:nvSpPr>
          <p:cNvPr id="6" name="Title 2">
            <a:extLst>
              <a:ext uri="{FF2B5EF4-FFF2-40B4-BE49-F238E27FC236}">
                <a16:creationId xmlns:a16="http://schemas.microsoft.com/office/drawing/2014/main" id="{DE77220F-26CC-45DC-9496-AAA9222984F3}"/>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Line Endings</a:t>
            </a:r>
          </a:p>
        </p:txBody>
      </p:sp>
      <p:pic>
        <p:nvPicPr>
          <p:cNvPr id="7" name="bangor_logo_c1_flush.pdf">
            <a:extLst>
              <a:ext uri="{FF2B5EF4-FFF2-40B4-BE49-F238E27FC236}">
                <a16:creationId xmlns:a16="http://schemas.microsoft.com/office/drawing/2014/main" id="{50DD63D7-7A8D-4B19-AE9F-165A7B86219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02325802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321318"/>
            <a:ext cx="22031483" cy="707886"/>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-list</a:t>
            </a:r>
            <a:r>
              <a:rPr lang="en-GB" sz="3600" dirty="0">
                <a:latin typeface="Consolas" panose="020B0609020204030204" pitchFamily="49" charset="0"/>
                <a:cs typeface="Courier New" panose="02070309020205020404" pitchFamily="49" charset="0"/>
              </a:rPr>
              <a:t> </a:t>
            </a:r>
            <a:r>
              <a:rPr lang="en-GB" sz="4000" dirty="0"/>
              <a:t>- You can change your configuration as many times as you want</a:t>
            </a:r>
          </a:p>
        </p:txBody>
      </p:sp>
      <p:sp>
        <p:nvSpPr>
          <p:cNvPr id="6" name="Title 2">
            <a:extLst>
              <a:ext uri="{FF2B5EF4-FFF2-40B4-BE49-F238E27FC236}">
                <a16:creationId xmlns:a16="http://schemas.microsoft.com/office/drawing/2014/main" id="{ED93BFC6-32EE-4AA6-BFBC-B9A7A9AD1A75}"/>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Check git config</a:t>
            </a:r>
          </a:p>
        </p:txBody>
      </p:sp>
      <p:pic>
        <p:nvPicPr>
          <p:cNvPr id="7" name="bangor_logo_c1_flush.pdf">
            <a:extLst>
              <a:ext uri="{FF2B5EF4-FFF2-40B4-BE49-F238E27FC236}">
                <a16:creationId xmlns:a16="http://schemas.microsoft.com/office/drawing/2014/main" id="{F08A06A7-EB67-423A-9EA0-BE8283AD529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5228344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0A320-BD67-40C4-8000-EEB9A84DE668}"/>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bangor_logo_c1_flush.pdf">
            <a:extLst>
              <a:ext uri="{FF2B5EF4-FFF2-40B4-BE49-F238E27FC236}">
                <a16:creationId xmlns:a16="http://schemas.microsoft.com/office/drawing/2014/main" id="{D99E8818-FEE3-4C2D-84BF-4415D1CB120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
        <p:nvSpPr>
          <p:cNvPr id="12" name="TextBox 11">
            <a:extLst>
              <a:ext uri="{FF2B5EF4-FFF2-40B4-BE49-F238E27FC236}">
                <a16:creationId xmlns:a16="http://schemas.microsoft.com/office/drawing/2014/main" id="{EA5CB1EA-5BE6-4D94-8DEB-69748C59BFF6}"/>
              </a:ext>
            </a:extLst>
          </p:cNvPr>
          <p:cNvSpPr txBox="1"/>
          <p:nvPr/>
        </p:nvSpPr>
        <p:spPr>
          <a:xfrm>
            <a:off x="996469" y="2836505"/>
            <a:ext cx="13092756" cy="7702108"/>
          </a:xfrm>
          <a:prstGeom prst="rect">
            <a:avLst/>
          </a:prstGeom>
          <a:noFill/>
        </p:spPr>
        <p:txBody>
          <a:bodyPr wrap="square" rtlCol="0">
            <a:spAutoFit/>
          </a:bodyPr>
          <a:lstStyle/>
          <a:p>
            <a:pPr marL="571500" indent="-571500">
              <a:buFont typeface="Arial" panose="020B0604020202020204" pitchFamily="34" charset="0"/>
              <a:buChar char="•"/>
            </a:pPr>
            <a:r>
              <a:rPr lang="en-GB" sz="4000" dirty="0">
                <a:hlinkClick r:id="rId3"/>
              </a:rPr>
              <a:t>Supercomputing Wales</a:t>
            </a:r>
            <a:endParaRPr lang="en-GB" sz="4000" dirty="0"/>
          </a:p>
          <a:p>
            <a:pPr lvl="2"/>
            <a:r>
              <a:rPr lang="en-GB" sz="1050" dirty="0"/>
              <a:t> </a:t>
            </a:r>
          </a:p>
          <a:p>
            <a:pPr marL="1485900" lvl="2" indent="-571500">
              <a:buFont typeface="Courier New" panose="02070309020205020404" pitchFamily="49" charset="0"/>
              <a:buChar char="o"/>
            </a:pPr>
            <a:r>
              <a:rPr lang="en-GB" sz="4000" dirty="0"/>
              <a:t>Available to researchers at Bangor </a:t>
            </a:r>
          </a:p>
          <a:p>
            <a:pPr marL="1485900" lvl="2"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Research Software Engineers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Collate expert knowledge into an open and shared centralised repository</a:t>
            </a:r>
          </a:p>
          <a:p>
            <a:pPr marL="571500" indent="-571500">
              <a:buFont typeface="Arial" panose="020B0604020202020204" pitchFamily="34" charset="0"/>
              <a:buChar char="•"/>
            </a:pPr>
            <a:endParaRPr lang="en-GB" sz="1600" dirty="0"/>
          </a:p>
          <a:p>
            <a:pPr marL="1485900" lvl="2" indent="-571500">
              <a:buFont typeface="Courier New" panose="02070309020205020404" pitchFamily="49" charset="0"/>
              <a:buChar char="o"/>
            </a:pPr>
            <a:r>
              <a:rPr lang="en-GB" sz="4000" dirty="0"/>
              <a:t> Yammer 	</a:t>
            </a:r>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hlinkClick r:id="rId4"/>
              </a:rPr>
              <a:t>GitHub Workshops </a:t>
            </a:r>
            <a:endParaRPr lang="en-GB" sz="4000" dirty="0"/>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t>Projects </a:t>
            </a:r>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t>Acknowledgements</a:t>
            </a:r>
          </a:p>
        </p:txBody>
      </p:sp>
      <p:sp>
        <p:nvSpPr>
          <p:cNvPr id="13" name="Slide Number Placeholder 5">
            <a:extLst>
              <a:ext uri="{FF2B5EF4-FFF2-40B4-BE49-F238E27FC236}">
                <a16:creationId xmlns:a16="http://schemas.microsoft.com/office/drawing/2014/main" id="{1E6A7C3C-64C5-4156-AFEE-57E0DB4095CA}"/>
              </a:ext>
            </a:extLst>
          </p:cNvPr>
          <p:cNvSpPr>
            <a:spLocks noGrp="1"/>
          </p:cNvSpPr>
          <p:nvPr>
            <p:ph type="sldNum" sz="quarter" idx="2"/>
          </p:nvPr>
        </p:nvSpPr>
        <p:spPr>
          <a:xfrm>
            <a:off x="17221200" y="12712701"/>
            <a:ext cx="5486400" cy="730250"/>
          </a:xfrm>
        </p:spPr>
        <p:txBody>
          <a:bodyPr/>
          <a:lstStyle/>
          <a:p>
            <a:fld id="{86CB4B4D-7CA3-9044-876B-883B54F8677D}" type="slidenum">
              <a:rPr lang="en-GB" smtClean="0"/>
              <a:t>3</a:t>
            </a:fld>
            <a:endParaRPr lang="en-GB"/>
          </a:p>
        </p:txBody>
      </p:sp>
      <p:pic>
        <p:nvPicPr>
          <p:cNvPr id="14" name="Picture 2" descr="Bangor University Digital Services">
            <a:extLst>
              <a:ext uri="{FF2B5EF4-FFF2-40B4-BE49-F238E27FC236}">
                <a16:creationId xmlns:a16="http://schemas.microsoft.com/office/drawing/2014/main" id="{C5C7603A-780F-4811-B67C-671B27C00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9087" y="7605777"/>
            <a:ext cx="11041904" cy="35785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ome - Supercomputing Wales">
            <a:extLst>
              <a:ext uri="{FF2B5EF4-FFF2-40B4-BE49-F238E27FC236}">
                <a16:creationId xmlns:a16="http://schemas.microsoft.com/office/drawing/2014/main" id="{93E73B14-875A-4347-AEB3-CD19EC390E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2829" y="8018674"/>
            <a:ext cx="2860821" cy="2860821"/>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2">
            <a:extLst>
              <a:ext uri="{FF2B5EF4-FFF2-40B4-BE49-F238E27FC236}">
                <a16:creationId xmlns:a16="http://schemas.microsoft.com/office/drawing/2014/main" id="{D16A5F66-E5EB-406B-84AA-02A0AB5FA747}"/>
              </a:ext>
            </a:extLst>
          </p:cNvPr>
          <p:cNvSpPr>
            <a:spLocks noGrp="1"/>
          </p:cNvSpPr>
          <p:nvPr>
            <p:ph type="title"/>
          </p:nvPr>
        </p:nvSpPr>
        <p:spPr>
          <a:xfrm>
            <a:off x="736596" y="273049"/>
            <a:ext cx="21971004" cy="1402705"/>
          </a:xfrm>
        </p:spPr>
        <p:txBody>
          <a:bodyPr>
            <a:normAutofit/>
          </a:bodyPr>
          <a:lstStyle/>
          <a:p>
            <a:r>
              <a:rPr lang="en-GB" sz="8000" dirty="0" err="1">
                <a:solidFill>
                  <a:schemeClr val="bg1"/>
                </a:solidFill>
                <a:latin typeface="+mn-lt"/>
              </a:rPr>
              <a:t>eResearch</a:t>
            </a:r>
            <a:endParaRPr lang="en-GB" sz="8000" dirty="0">
              <a:solidFill>
                <a:schemeClr val="bg1"/>
              </a:solidFill>
              <a:latin typeface="+mn-l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321318"/>
            <a:ext cx="22031483" cy="3816429"/>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-help </a:t>
            </a:r>
          </a:p>
          <a:p>
            <a:pPr marL="571500" indent="-571500">
              <a:buFont typeface="Arial" panose="020B0604020202020204" pitchFamily="34" charset="0"/>
              <a:buChar char="•"/>
            </a:pPr>
            <a:endParaRPr lang="en-GB" sz="32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r>
              <a:rPr lang="en-GB" sz="4000" dirty="0"/>
              <a:t>Press </a:t>
            </a:r>
            <a:r>
              <a:rPr lang="en-GB" sz="4000" b="1" i="1" dirty="0"/>
              <a:t>q </a:t>
            </a:r>
            <a:r>
              <a:rPr lang="en-GB" sz="4000" dirty="0"/>
              <a:t>to exit, </a:t>
            </a:r>
            <a:r>
              <a:rPr lang="en-GB" sz="4000" b="1" i="1" dirty="0"/>
              <a:t>Spacebar</a:t>
            </a:r>
            <a:r>
              <a:rPr lang="en-GB" sz="4000" dirty="0"/>
              <a:t> Go to next screen, </a:t>
            </a:r>
            <a:r>
              <a:rPr lang="en-GB" sz="4000" b="1" i="1" dirty="0"/>
              <a:t>b</a:t>
            </a:r>
            <a:r>
              <a:rPr lang="en-GB" sz="4000" dirty="0"/>
              <a:t> Go to the previous screen </a:t>
            </a:r>
          </a:p>
          <a:p>
            <a:pPr marL="571500" indent="-571500">
              <a:buFont typeface="Arial" panose="020B0604020202020204" pitchFamily="34" charset="0"/>
              <a:buChar char="•"/>
            </a:pPr>
            <a:endParaRPr lang="en-GB" sz="4000" dirty="0"/>
          </a:p>
          <a:p>
            <a:r>
              <a:rPr lang="en-GB" sz="4000" dirty="0"/>
              <a:t>Summary </a:t>
            </a:r>
          </a:p>
          <a:p>
            <a:endParaRPr lang="en-GB" sz="1200" dirty="0"/>
          </a:p>
          <a:p>
            <a:pPr marL="1028700" lvl="1" indent="-571500">
              <a:buFont typeface="Arial" panose="020B0604020202020204" pitchFamily="34" charset="0"/>
              <a:buChar char="•"/>
            </a:pPr>
            <a:r>
              <a:rPr lang="en-GB" sz="4000" dirty="0"/>
              <a:t>Use git config to change the Git configuration and preferences</a:t>
            </a:r>
          </a:p>
        </p:txBody>
      </p:sp>
      <p:sp>
        <p:nvSpPr>
          <p:cNvPr id="6" name="Title 2">
            <a:extLst>
              <a:ext uri="{FF2B5EF4-FFF2-40B4-BE49-F238E27FC236}">
                <a16:creationId xmlns:a16="http://schemas.microsoft.com/office/drawing/2014/main" id="{D147D0DC-F295-42AD-AD8C-6BD1B412F20F}"/>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Git config help</a:t>
            </a:r>
          </a:p>
        </p:txBody>
      </p:sp>
      <p:pic>
        <p:nvPicPr>
          <p:cNvPr id="7" name="bangor_logo_c1_flush.pdf">
            <a:extLst>
              <a:ext uri="{FF2B5EF4-FFF2-40B4-BE49-F238E27FC236}">
                <a16:creationId xmlns:a16="http://schemas.microsoft.com/office/drawing/2014/main" id="{3C54E9AA-108C-4E4B-B5DF-161518019B9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6708479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560097"/>
            <a:ext cx="22031483" cy="9448740"/>
          </a:xfrm>
          <a:prstGeom prst="rect">
            <a:avLst/>
          </a:prstGeom>
          <a:noFill/>
        </p:spPr>
        <p:txBody>
          <a:bodyPr wrap="square" rtlCol="0">
            <a:spAutoFit/>
          </a:bodyPr>
          <a:lstStyle/>
          <a:p>
            <a:pPr marL="571500" indent="-571500">
              <a:buFont typeface="Arial" panose="020B0604020202020204" pitchFamily="34" charset="0"/>
              <a:buChar char="•"/>
            </a:pPr>
            <a:r>
              <a:rPr lang="en-GB" sz="4000" dirty="0">
                <a:cs typeface="Courier New" panose="02070309020205020404" pitchFamily="49" charset="0"/>
              </a:rPr>
              <a:t>This can be done on the command line or on Git Bash</a:t>
            </a:r>
          </a:p>
          <a:p>
            <a:pPr marL="571500" indent="-571500">
              <a:buFont typeface="Arial" panose="020B0604020202020204" pitchFamily="34" charset="0"/>
              <a:buChar char="•"/>
            </a:pPr>
            <a:endParaRPr lang="en-GB" sz="28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cd</a:t>
            </a:r>
            <a:r>
              <a:rPr lang="en-GB" sz="4000" dirty="0">
                <a:solidFill>
                  <a:schemeClr val="tx1">
                    <a:lumMod val="65000"/>
                    <a:lumOff val="35000"/>
                  </a:schemeClr>
                </a:solidFill>
              </a:rPr>
              <a:t> </a:t>
            </a:r>
            <a:r>
              <a:rPr lang="en-GB" sz="4000" dirty="0"/>
              <a:t>- Change your working directory to your home directory</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err="1">
                <a:solidFill>
                  <a:schemeClr val="tx1">
                    <a:lumMod val="65000"/>
                    <a:lumOff val="35000"/>
                  </a:schemeClr>
                </a:solidFill>
                <a:latin typeface="Consolas" panose="020B0609020204030204" pitchFamily="49" charset="0"/>
                <a:cs typeface="Courier New" panose="02070309020205020404" pitchFamily="49" charset="0"/>
              </a:rPr>
              <a:t>mkdir</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hello_world</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4000" dirty="0"/>
              <a:t>- Create a directory named</a:t>
            </a:r>
            <a:r>
              <a:rPr lang="en-GB" sz="4000" i="1" dirty="0"/>
              <a:t> </a:t>
            </a:r>
            <a:r>
              <a:rPr lang="en-GB" sz="4000" i="1" dirty="0" err="1"/>
              <a:t>hello_world</a:t>
            </a:r>
            <a:endParaRPr lang="en-GB" sz="4000" i="1" dirty="0"/>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cd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hello_world</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4000" dirty="0"/>
              <a:t>- Change your working directory to the </a:t>
            </a:r>
            <a:r>
              <a:rPr lang="en-GB" sz="4000" i="1" dirty="0" err="1"/>
              <a:t>hello_world</a:t>
            </a:r>
            <a:r>
              <a:rPr lang="en-GB" sz="4000" i="1" dirty="0"/>
              <a:t> </a:t>
            </a:r>
            <a:r>
              <a:rPr lang="en-GB" sz="4000" dirty="0"/>
              <a:t>directory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init</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4000" dirty="0"/>
              <a:t>- </a:t>
            </a:r>
            <a:r>
              <a:rPr lang="en-GB" sz="4000" b="1" dirty="0"/>
              <a:t>Initialise</a:t>
            </a:r>
            <a:r>
              <a:rPr lang="en-GB" sz="4000" dirty="0"/>
              <a:t> a git repository</a:t>
            </a:r>
          </a:p>
          <a:p>
            <a:pPr marL="571500" indent="-571500">
              <a:buFont typeface="Arial" panose="020B0604020202020204" pitchFamily="34" charset="0"/>
              <a:buChar char="•"/>
            </a:pPr>
            <a:endParaRPr lang="en-GB" sz="1050" dirty="0"/>
          </a:p>
          <a:p>
            <a:pPr marL="1485900" lvl="2" indent="-571500">
              <a:buFont typeface="Courier New" panose="02070309020205020404" pitchFamily="49" charset="0"/>
              <a:buChar char="o"/>
            </a:pPr>
            <a:r>
              <a:rPr lang="en-GB" sz="4000" dirty="0"/>
              <a:t>Output: </a:t>
            </a:r>
          </a:p>
          <a:p>
            <a:pPr marL="1485900" lvl="2" indent="-571500">
              <a:buFont typeface="Courier New" panose="02070309020205020404" pitchFamily="49" charset="0"/>
              <a:buChar char="o"/>
            </a:pPr>
            <a:endParaRPr lang="en-GB" sz="1050" dirty="0"/>
          </a:p>
          <a:p>
            <a:pPr lvl="2"/>
            <a:r>
              <a:rPr lang="en-GB" sz="4000" dirty="0"/>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Initialized empty Git repository in /some/path/.git ?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a:t>
            </a:r>
            <a:r>
              <a:rPr lang="en-GB" sz="4000" dirty="0"/>
              <a:t>- Check git status. </a:t>
            </a:r>
          </a:p>
          <a:p>
            <a:pPr marL="571500" indent="-571500">
              <a:buFont typeface="Arial" panose="020B0604020202020204" pitchFamily="34" charset="0"/>
              <a:buChar char="•"/>
            </a:pPr>
            <a:endParaRPr lang="en-GB" sz="1100" dirty="0"/>
          </a:p>
          <a:p>
            <a:r>
              <a:rPr lang="en-GB" sz="4000" dirty="0"/>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on branch main </a:t>
            </a:r>
          </a:p>
          <a:p>
            <a:r>
              <a:rPr lang="en-GB" sz="3600" dirty="0">
                <a:solidFill>
                  <a:schemeClr val="tx1">
                    <a:lumMod val="65000"/>
                    <a:lumOff val="35000"/>
                  </a:schemeClr>
                </a:solidFill>
                <a:latin typeface="Consolas" panose="020B0609020204030204" pitchFamily="49" charset="0"/>
                <a:cs typeface="Courier New" panose="02070309020205020404" pitchFamily="49" charset="0"/>
              </a:rPr>
              <a:t>		initial commit </a:t>
            </a:r>
          </a:p>
          <a:p>
            <a:r>
              <a:rPr lang="en-GB" sz="3600" dirty="0">
                <a:solidFill>
                  <a:schemeClr val="tx1">
                    <a:lumMod val="65000"/>
                    <a:lumOff val="35000"/>
                  </a:schemeClr>
                </a:solidFill>
                <a:latin typeface="Consolas" panose="020B0609020204030204" pitchFamily="49" charset="0"/>
                <a:cs typeface="Courier New" panose="02070309020205020404" pitchFamily="49" charset="0"/>
              </a:rPr>
              <a:t>		nothing to commit (create/copy files and use "git add" to track) </a:t>
            </a:r>
          </a:p>
        </p:txBody>
      </p:sp>
      <p:sp>
        <p:nvSpPr>
          <p:cNvPr id="2" name="Rectangle 1">
            <a:extLst>
              <a:ext uri="{FF2B5EF4-FFF2-40B4-BE49-F238E27FC236}">
                <a16:creationId xmlns:a16="http://schemas.microsoft.com/office/drawing/2014/main" id="{E2755066-7B79-4C67-A1A8-4D556AE1D325}"/>
              </a:ext>
            </a:extLst>
          </p:cNvPr>
          <p:cNvSpPr/>
          <p:nvPr/>
        </p:nvSpPr>
        <p:spPr>
          <a:xfrm>
            <a:off x="1559859" y="6526306"/>
            <a:ext cx="14863482" cy="27790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2">
            <a:extLst>
              <a:ext uri="{FF2B5EF4-FFF2-40B4-BE49-F238E27FC236}">
                <a16:creationId xmlns:a16="http://schemas.microsoft.com/office/drawing/2014/main" id="{12AEA897-3385-46B1-ABC9-69EBE73BE25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Create a Local Repository</a:t>
            </a:r>
          </a:p>
        </p:txBody>
      </p:sp>
      <p:pic>
        <p:nvPicPr>
          <p:cNvPr id="12" name="bangor_logo_c1_flush.pdf">
            <a:extLst>
              <a:ext uri="{FF2B5EF4-FFF2-40B4-BE49-F238E27FC236}">
                <a16:creationId xmlns:a16="http://schemas.microsoft.com/office/drawing/2014/main" id="{3C12887A-2DCF-4397-8C7D-044E2EFBE44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78063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76117" y="2546720"/>
            <a:ext cx="22031483" cy="9140964"/>
          </a:xfrm>
          <a:prstGeom prst="rect">
            <a:avLst/>
          </a:prstGeom>
          <a:noFill/>
        </p:spPr>
        <p:txBody>
          <a:bodyPr wrap="square" rtlCol="0">
            <a:spAutoFit/>
          </a:bodyPr>
          <a:lstStyle/>
          <a:p>
            <a:pPr marL="571500" indent="-571500">
              <a:buFont typeface="Arial" panose="020B0604020202020204" pitchFamily="34" charset="0"/>
              <a:buChar char="•"/>
            </a:pPr>
            <a:r>
              <a:rPr lang="en-GB" sz="4000" dirty="0"/>
              <a:t>We created a directory named </a:t>
            </a:r>
            <a:r>
              <a:rPr lang="en-GB" sz="4000" i="1" dirty="0" err="1"/>
              <a:t>hello_world</a:t>
            </a:r>
            <a:r>
              <a:rPr lang="en-GB" sz="4000" i="1" dirty="0"/>
              <a:t> </a:t>
            </a:r>
            <a:r>
              <a:rPr lang="en-GB" sz="4000" dirty="0"/>
              <a:t>to store versions of our files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ls</a:t>
            </a:r>
            <a:r>
              <a:rPr lang="en-GB" sz="4000" dirty="0"/>
              <a:t> - Empty?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ls -a </a:t>
            </a:r>
            <a:r>
              <a:rPr lang="en-GB" sz="4000" dirty="0"/>
              <a:t>- Hidden files?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Git uses a special sub-directory to store all the information about a project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If we were to delete the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a:t>
            </a:r>
            <a:r>
              <a:rPr lang="en-GB" sz="4000" dirty="0"/>
              <a:t>directory, we would lose the project's history</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a:t>
            </a:r>
          </a:p>
          <a:p>
            <a:pPr marL="571500" indent="-571500">
              <a:buFont typeface="Arial" panose="020B0604020202020204" pitchFamily="34" charset="0"/>
              <a:buChar char="•"/>
            </a:pPr>
            <a:endParaRPr lang="en-GB" sz="4000" dirty="0"/>
          </a:p>
          <a:p>
            <a:r>
              <a:rPr lang="en-GB" sz="4000" dirty="0"/>
              <a:t>Summary: </a:t>
            </a:r>
          </a:p>
          <a:p>
            <a:endParaRPr lang="en-GB" sz="1600" dirty="0"/>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init</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4000" dirty="0"/>
              <a:t>- Initialises a repository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Git stores all of its repository data in the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a:t>
            </a:r>
            <a:r>
              <a:rPr lang="en-GB" sz="4000" dirty="0"/>
              <a:t>directory.</a:t>
            </a:r>
          </a:p>
          <a:p>
            <a:endParaRPr lang="en-GB" sz="4000" dirty="0"/>
          </a:p>
        </p:txBody>
      </p:sp>
      <p:sp>
        <p:nvSpPr>
          <p:cNvPr id="6" name="Title 2">
            <a:extLst>
              <a:ext uri="{FF2B5EF4-FFF2-40B4-BE49-F238E27FC236}">
                <a16:creationId xmlns:a16="http://schemas.microsoft.com/office/drawing/2014/main" id="{F23E27DD-640D-4650-9CA5-675B1B8273DB}"/>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Hello World Explained</a:t>
            </a:r>
          </a:p>
        </p:txBody>
      </p:sp>
      <p:pic>
        <p:nvPicPr>
          <p:cNvPr id="7" name="bangor_logo_c1_flush.pdf">
            <a:extLst>
              <a:ext uri="{FF2B5EF4-FFF2-40B4-BE49-F238E27FC236}">
                <a16:creationId xmlns:a16="http://schemas.microsoft.com/office/drawing/2014/main" id="{3978A566-8740-40A0-8651-C995FA78DA7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1105297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7571303"/>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cd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hello_world</a:t>
            </a:r>
            <a:r>
              <a:rPr lang="en-GB" sz="3600" dirty="0">
                <a:solidFill>
                  <a:schemeClr val="tx1">
                    <a:lumMod val="65000"/>
                    <a:lumOff val="35000"/>
                  </a:schemeClr>
                </a:solidFill>
                <a:latin typeface="Consolas" panose="020B0609020204030204" pitchFamily="49" charset="0"/>
                <a:cs typeface="Courier New" panose="02070309020205020404" pitchFamily="49" charset="0"/>
              </a:rPr>
              <a:t> &amp;&amp; echo "Hello" &gt; data.txt</a:t>
            </a:r>
          </a:p>
          <a:p>
            <a:pPr marL="571500" indent="-571500">
              <a:buFont typeface="Arial" panose="020B0604020202020204" pitchFamily="34" charset="0"/>
              <a:buChar char="•"/>
            </a:pPr>
            <a:endParaRPr lang="en-GB" sz="1400" dirty="0">
              <a:latin typeface="Courier New" panose="02070309020205020404" pitchFamily="49" charset="0"/>
              <a:cs typeface="Courier New" panose="02070309020205020404" pitchFamily="49" charset="0"/>
            </a:endParaRPr>
          </a:p>
          <a:p>
            <a:pPr marL="1485900" lvl="2" indent="-571500">
              <a:buFont typeface="Courier New" panose="02070309020205020404" pitchFamily="49" charset="0"/>
              <a:buChar char="o"/>
            </a:pPr>
            <a:r>
              <a:rPr lang="en-GB" sz="4000" dirty="0"/>
              <a:t>Inside the </a:t>
            </a:r>
            <a:r>
              <a:rPr lang="en-GB" sz="4000" i="1" dirty="0" err="1"/>
              <a:t>hello_world</a:t>
            </a:r>
            <a:r>
              <a:rPr lang="en-GB" sz="4000" i="1" dirty="0"/>
              <a:t> </a:t>
            </a:r>
            <a:r>
              <a:rPr lang="en-GB" sz="4000" dirty="0"/>
              <a:t>directory create a file called </a:t>
            </a:r>
            <a:r>
              <a:rPr lang="en-GB" sz="4000" i="1" dirty="0"/>
              <a:t>data.txt </a:t>
            </a:r>
          </a:p>
          <a:p>
            <a:pPr marL="1485900" lvl="2" indent="-571500">
              <a:buFont typeface="Courier New" panose="02070309020205020404" pitchFamily="49" charset="0"/>
              <a:buChar char="o"/>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cat data.txt </a:t>
            </a:r>
            <a:r>
              <a:rPr lang="en-GB" sz="4000" dirty="0"/>
              <a:t>- View contents of </a:t>
            </a:r>
            <a:r>
              <a:rPr lang="en-GB" sz="4000" i="1" dirty="0"/>
              <a:t>data.txt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a:t>
            </a:r>
            <a:r>
              <a:rPr lang="en-GB" sz="4000" dirty="0"/>
              <a:t>- Git has picked up a new file?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data.txt </a:t>
            </a:r>
            <a:r>
              <a:rPr lang="en-GB" sz="4000" dirty="0"/>
              <a:t>is listed as an Untracked File </a:t>
            </a:r>
          </a:p>
          <a:p>
            <a:pPr marL="571500" indent="-571500">
              <a:buFont typeface="Arial" panose="020B0604020202020204" pitchFamily="34" charset="0"/>
              <a:buChar char="•"/>
            </a:pPr>
            <a:endParaRPr lang="en-GB" sz="1600" dirty="0"/>
          </a:p>
          <a:p>
            <a:pPr marL="1485900" lvl="2" indent="-571500">
              <a:buFont typeface="Courier New" panose="02070309020205020404" pitchFamily="49" charset="0"/>
              <a:buChar char="o"/>
            </a:pPr>
            <a:r>
              <a:rPr lang="en-GB" sz="4000" dirty="0"/>
              <a:t>This means that Git is not keeping track of the contents of </a:t>
            </a:r>
            <a:r>
              <a:rPr lang="en-GB" sz="4000" i="1" dirty="0"/>
              <a:t>data.txt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add data.txt </a:t>
            </a:r>
            <a:r>
              <a:rPr lang="en-GB" sz="4000" dirty="0"/>
              <a:t>- Git will now track this file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a:t>
            </a:r>
            <a:r>
              <a:rPr lang="en-GB" sz="3600" dirty="0">
                <a:solidFill>
                  <a:schemeClr val="tx1">
                    <a:lumMod val="65000"/>
                    <a:lumOff val="35000"/>
                  </a:schemeClr>
                </a:solidFill>
                <a:latin typeface="Consolas" panose="020B0609020204030204" pitchFamily="49" charset="0"/>
              </a:rPr>
              <a:t>?</a:t>
            </a:r>
          </a:p>
        </p:txBody>
      </p:sp>
      <p:sp>
        <p:nvSpPr>
          <p:cNvPr id="6" name="Title 2">
            <a:extLst>
              <a:ext uri="{FF2B5EF4-FFF2-40B4-BE49-F238E27FC236}">
                <a16:creationId xmlns:a16="http://schemas.microsoft.com/office/drawing/2014/main" id="{6B1C3933-D116-4F1B-8E96-49862BD05633}"/>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Tracking Changes</a:t>
            </a:r>
          </a:p>
        </p:txBody>
      </p:sp>
      <p:pic>
        <p:nvPicPr>
          <p:cNvPr id="7" name="bangor_logo_c1_flush.pdf">
            <a:extLst>
              <a:ext uri="{FF2B5EF4-FFF2-40B4-BE49-F238E27FC236}">
                <a16:creationId xmlns:a16="http://schemas.microsoft.com/office/drawing/2014/main" id="{BD814FD6-31AE-4E13-A9A5-FFF710C14B2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71880453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8263801"/>
          </a:xfrm>
          <a:prstGeom prst="rect">
            <a:avLst/>
          </a:prstGeom>
          <a:noFill/>
        </p:spPr>
        <p:txBody>
          <a:bodyPr wrap="square" rtlCol="0">
            <a:spAutoFit/>
          </a:bodyPr>
          <a:lstStyle/>
          <a:p>
            <a:pPr marL="571500" indent="-571500">
              <a:buFont typeface="Arial" panose="020B0604020202020204" pitchFamily="34" charset="0"/>
              <a:buChar char="•"/>
            </a:pPr>
            <a:r>
              <a:rPr lang="en-GB" sz="4000" dirty="0"/>
              <a:t>Git knows to track </a:t>
            </a:r>
            <a:r>
              <a:rPr lang="en-GB" sz="4000" i="1" dirty="0"/>
              <a:t>data.txt</a:t>
            </a:r>
            <a:r>
              <a:rPr lang="en-GB" sz="4000" dirty="0"/>
              <a:t> but hasn't recorded these changes as a commit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commit -m "Added data.txt"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commit </a:t>
            </a:r>
          </a:p>
          <a:p>
            <a:pPr marL="571500" indent="-571500">
              <a:buFont typeface="Arial" panose="020B0604020202020204" pitchFamily="34" charset="0"/>
              <a:buChar char="•"/>
            </a:pPr>
            <a:endParaRPr lang="en-GB" sz="1100" dirty="0">
              <a:latin typeface="Courier New" panose="02070309020205020404" pitchFamily="49" charset="0"/>
              <a:cs typeface="Courier New" panose="02070309020205020404" pitchFamily="49" charset="0"/>
            </a:endParaRPr>
          </a:p>
          <a:p>
            <a:pPr marL="1485900" lvl="2" indent="-571500">
              <a:buFont typeface="Courier New" panose="02070309020205020404" pitchFamily="49" charset="0"/>
              <a:buChar char="o"/>
            </a:pPr>
            <a:r>
              <a:rPr lang="en-GB" sz="4000" dirty="0"/>
              <a:t>Takes everything we have told it to save by using git add and stores a copy permanently inside the special .git directory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This permanent copy is called a </a:t>
            </a:r>
            <a:r>
              <a:rPr lang="en-GB" sz="4000" i="1" dirty="0"/>
              <a:t>commit</a:t>
            </a:r>
            <a:r>
              <a:rPr lang="en-GB" sz="4000" dirty="0"/>
              <a:t> or </a:t>
            </a:r>
            <a:r>
              <a:rPr lang="en-GB" sz="4000" i="1" dirty="0"/>
              <a:t>revision</a:t>
            </a:r>
            <a:r>
              <a:rPr lang="en-GB" sz="4000" dirty="0"/>
              <a: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log </a:t>
            </a:r>
            <a:r>
              <a:rPr lang="en-GB" sz="4000" dirty="0"/>
              <a:t>- View recent history for git repository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log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oneline</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4000" dirty="0"/>
              <a:t>- Reduce the quantity of information</a:t>
            </a:r>
          </a:p>
        </p:txBody>
      </p:sp>
      <p:sp>
        <p:nvSpPr>
          <p:cNvPr id="6" name="Title 2">
            <a:extLst>
              <a:ext uri="{FF2B5EF4-FFF2-40B4-BE49-F238E27FC236}">
                <a16:creationId xmlns:a16="http://schemas.microsoft.com/office/drawing/2014/main" id="{B5D3E5CB-7586-4C23-A112-38EA9F8D765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Tracking Changes</a:t>
            </a:r>
          </a:p>
        </p:txBody>
      </p:sp>
      <p:pic>
        <p:nvPicPr>
          <p:cNvPr id="7" name="bangor_logo_c1_flush.pdf">
            <a:extLst>
              <a:ext uri="{FF2B5EF4-FFF2-40B4-BE49-F238E27FC236}">
                <a16:creationId xmlns:a16="http://schemas.microsoft.com/office/drawing/2014/main" id="{52A7857F-F9D5-4C28-93E3-5025F365F53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2908290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7478970"/>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echo "Updates" &gt; data.txt </a:t>
            </a:r>
            <a:r>
              <a:rPr lang="en-GB" sz="4000" dirty="0"/>
              <a:t>- Update data.txt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We have made changes, but we haven't told Git we want to save those changes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diff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color</a:t>
            </a:r>
            <a:r>
              <a:rPr lang="en-GB" sz="3600" dirty="0">
                <a:solidFill>
                  <a:schemeClr val="tx1">
                    <a:lumMod val="65000"/>
                    <a:lumOff val="35000"/>
                  </a:schemeClr>
                </a:solidFill>
                <a:latin typeface="Consolas" panose="020B0609020204030204" pitchFamily="49" charset="0"/>
                <a:cs typeface="Courier New" panose="02070309020205020404" pitchFamily="49" charset="0"/>
              </a:rPr>
              <a:t>-words </a:t>
            </a:r>
            <a:r>
              <a:rPr lang="en-GB" sz="4000" dirty="0"/>
              <a:t>- Good practise to review the changes first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add data.txt </a:t>
            </a:r>
          </a:p>
          <a:p>
            <a:pPr marL="571500" indent="-571500">
              <a:buFont typeface="Arial" panose="020B0604020202020204" pitchFamily="34" charset="0"/>
              <a:buChar char="•"/>
            </a:pPr>
            <a:endParaRPr lang="en-GB" sz="28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commit -m "Updated data.txt“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add </a:t>
            </a:r>
            <a:r>
              <a:rPr lang="en-GB" sz="4000" i="1" dirty="0"/>
              <a:t>before</a:t>
            </a:r>
            <a:r>
              <a:rPr lang="en-GB" sz="4000" dirty="0"/>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commit</a:t>
            </a:r>
            <a:r>
              <a:rPr lang="en-GB" sz="3600" dirty="0">
                <a:solidFill>
                  <a:schemeClr val="tx1">
                    <a:lumMod val="65000"/>
                    <a:lumOff val="35000"/>
                  </a:schemeClr>
                </a:solidFill>
                <a:latin typeface="Consolas" panose="020B0609020204030204" pitchFamily="49" charset="0"/>
              </a:rPr>
              <a:t> </a:t>
            </a:r>
            <a:r>
              <a:rPr lang="en-GB" sz="4000" dirty="0"/>
              <a:t>allows us to be selective on the files we want to commit to our repository</a:t>
            </a:r>
          </a:p>
        </p:txBody>
      </p:sp>
      <p:sp>
        <p:nvSpPr>
          <p:cNvPr id="6" name="Title 2">
            <a:extLst>
              <a:ext uri="{FF2B5EF4-FFF2-40B4-BE49-F238E27FC236}">
                <a16:creationId xmlns:a16="http://schemas.microsoft.com/office/drawing/2014/main" id="{CE5884A6-4E07-4F07-8BD8-265D132ADFFD}"/>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Tracking Changes</a:t>
            </a:r>
          </a:p>
        </p:txBody>
      </p:sp>
      <p:pic>
        <p:nvPicPr>
          <p:cNvPr id="7" name="bangor_logo_c1_flush.pdf">
            <a:extLst>
              <a:ext uri="{FF2B5EF4-FFF2-40B4-BE49-F238E27FC236}">
                <a16:creationId xmlns:a16="http://schemas.microsoft.com/office/drawing/2014/main" id="{6C4C112A-D7C0-4E02-A00F-0A88832AA04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64067004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9048631"/>
          </a:xfrm>
          <a:prstGeom prst="rect">
            <a:avLst/>
          </a:prstGeom>
          <a:noFill/>
        </p:spPr>
        <p:txBody>
          <a:bodyPr wrap="square" rtlCol="0">
            <a:spAutoFit/>
          </a:bodyPr>
          <a:lstStyle/>
          <a:p>
            <a:pPr marL="571500" indent="-571500">
              <a:buFont typeface="Arial" panose="020B0604020202020204" pitchFamily="34" charset="0"/>
              <a:buChar char="•"/>
            </a:pPr>
            <a:r>
              <a:rPr lang="en-GB" sz="4000" dirty="0"/>
              <a:t>There are a couple of ways to use a GitHub repo as the backend storage for a repository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For an existing local repo, connect your local git repo to GitHub like this:</a:t>
            </a:r>
          </a:p>
          <a:p>
            <a:pPr marL="571500" indent="-571500">
              <a:buFont typeface="Arial" panose="020B0604020202020204" pitchFamily="34" charset="0"/>
              <a:buChar char="•"/>
            </a:pPr>
            <a:endParaRPr lang="en-GB" sz="1600" dirty="0"/>
          </a:p>
          <a:p>
            <a:pPr marL="1657350" lvl="2" indent="-742950">
              <a:buAutoNum type="arabicPeriod"/>
            </a:pPr>
            <a:r>
              <a:rPr lang="en-GB" sz="4000" dirty="0"/>
              <a:t>Create a repo on GitHub using the web-based graphical interface</a:t>
            </a:r>
          </a:p>
          <a:p>
            <a:pPr marL="1657350" lvl="2" indent="-742950">
              <a:buAutoNum type="arabicPeriod"/>
            </a:pPr>
            <a:endParaRPr lang="en-GB" sz="1400" dirty="0"/>
          </a:p>
          <a:p>
            <a:pPr lvl="2"/>
            <a:r>
              <a:rPr lang="en-GB" sz="4000" dirty="0"/>
              <a:t>2. In your local shell run the following command to connect the remote repo on GitHub to your local 	repo </a:t>
            </a:r>
          </a:p>
          <a:p>
            <a:pPr lvl="4"/>
            <a:endParaRPr lang="en-GB" sz="1200" dirty="0"/>
          </a:p>
          <a:p>
            <a:pPr lvl="4"/>
            <a:r>
              <a:rPr lang="en-GB" sz="3600" dirty="0">
                <a:solidFill>
                  <a:schemeClr val="tx1">
                    <a:lumMod val="65000"/>
                    <a:lumOff val="35000"/>
                  </a:schemeClr>
                </a:solidFill>
                <a:latin typeface="Consolas" panose="020B0609020204030204" pitchFamily="49" charset="0"/>
                <a:cs typeface="Courier New" panose="02070309020205020404" pitchFamily="49" charset="0"/>
              </a:rPr>
              <a:t>git remote add origin https://github.com/&lt;user_name&gt;/&lt;repoName&gt; </a:t>
            </a:r>
          </a:p>
          <a:p>
            <a:pPr lvl="4"/>
            <a:r>
              <a:rPr lang="en-GB" sz="3600" dirty="0">
                <a:solidFill>
                  <a:schemeClr val="tx1">
                    <a:lumMod val="65000"/>
                    <a:lumOff val="35000"/>
                  </a:schemeClr>
                </a:solidFill>
                <a:latin typeface="Consolas" panose="020B0609020204030204" pitchFamily="49" charset="0"/>
                <a:cs typeface="Courier New" panose="02070309020205020404" pitchFamily="49" charset="0"/>
              </a:rPr>
              <a:t>git branch -M main </a:t>
            </a:r>
          </a:p>
          <a:p>
            <a:pPr lvl="4"/>
            <a:r>
              <a:rPr lang="en-GB" sz="3600" dirty="0">
                <a:solidFill>
                  <a:schemeClr val="tx1">
                    <a:lumMod val="65000"/>
                    <a:lumOff val="35000"/>
                  </a:schemeClr>
                </a:solidFill>
                <a:latin typeface="Consolas" panose="020B0609020204030204" pitchFamily="49" charset="0"/>
                <a:cs typeface="Courier New" panose="02070309020205020404" pitchFamily="49" charset="0"/>
              </a:rPr>
              <a:t>git push -u origin main</a:t>
            </a:r>
          </a:p>
          <a:p>
            <a:pPr lvl="4"/>
            <a:r>
              <a:rPr lang="en-GB" sz="1400" dirty="0">
                <a:latin typeface="Courier New" panose="02070309020205020404" pitchFamily="49" charset="0"/>
                <a:cs typeface="Courier New" panose="02070309020205020404" pitchFamily="49" charset="0"/>
              </a:rPr>
              <a:t>	</a:t>
            </a:r>
            <a:endParaRPr lang="en-GB" sz="1400" dirty="0"/>
          </a:p>
          <a:p>
            <a:pPr lvl="2"/>
            <a:r>
              <a:rPr lang="en-GB" sz="4000" dirty="0"/>
              <a:t>3. Check the two repos are connected </a:t>
            </a:r>
          </a:p>
          <a:p>
            <a:pPr marL="2400300" lvl="4" indent="-571500">
              <a:buFont typeface="Courier New" panose="02070309020205020404" pitchFamily="49" charset="0"/>
              <a:buChar char="o"/>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remote -v </a:t>
            </a:r>
          </a:p>
          <a:p>
            <a:pPr lvl="2"/>
            <a:endParaRPr lang="en-GB" dirty="0"/>
          </a:p>
          <a:p>
            <a:pPr lvl="2"/>
            <a:r>
              <a:rPr lang="en-GB" sz="4000" dirty="0"/>
              <a:t>4. One time operation to store credentials </a:t>
            </a:r>
          </a:p>
          <a:p>
            <a:pPr marL="2400300" lvl="4" indent="-571500">
              <a:buFont typeface="Courier New" panose="02070309020205020404" pitchFamily="49" charset="0"/>
              <a:buChar char="o"/>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config --global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credential.helper</a:t>
            </a:r>
            <a:r>
              <a:rPr lang="en-GB" sz="3600" dirty="0">
                <a:solidFill>
                  <a:schemeClr val="tx1">
                    <a:lumMod val="65000"/>
                    <a:lumOff val="35000"/>
                  </a:schemeClr>
                </a:solidFill>
                <a:latin typeface="Consolas" panose="020B0609020204030204" pitchFamily="49" charset="0"/>
                <a:cs typeface="Courier New" panose="02070309020205020404" pitchFamily="49" charset="0"/>
              </a:rPr>
              <a:t> store</a:t>
            </a:r>
          </a:p>
        </p:txBody>
      </p:sp>
      <p:sp>
        <p:nvSpPr>
          <p:cNvPr id="6" name="Title 2">
            <a:extLst>
              <a:ext uri="{FF2B5EF4-FFF2-40B4-BE49-F238E27FC236}">
                <a16:creationId xmlns:a16="http://schemas.microsoft.com/office/drawing/2014/main" id="{E3281811-3409-4168-AD1C-B3077616FBC9}"/>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Using GitHub</a:t>
            </a:r>
          </a:p>
        </p:txBody>
      </p:sp>
      <p:pic>
        <p:nvPicPr>
          <p:cNvPr id="7" name="bangor_logo_c1_flush.pdf">
            <a:extLst>
              <a:ext uri="{FF2B5EF4-FFF2-40B4-BE49-F238E27FC236}">
                <a16:creationId xmlns:a16="http://schemas.microsoft.com/office/drawing/2014/main" id="{DC105CC4-4845-44CD-9041-27886C514FE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11082590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526592"/>
            <a:ext cx="22031483" cy="5324535"/>
          </a:xfrm>
          <a:prstGeom prst="rect">
            <a:avLst/>
          </a:prstGeom>
          <a:noFill/>
        </p:spPr>
        <p:txBody>
          <a:bodyPr wrap="square" rtlCol="0">
            <a:spAutoFit/>
          </a:bodyPr>
          <a:lstStyle/>
          <a:p>
            <a:r>
              <a:rPr lang="en-GB" sz="4000" dirty="0"/>
              <a:t>Alternatively, create the project initially on GitHub and begin local work with a clone thereof: </a:t>
            </a:r>
          </a:p>
          <a:p>
            <a:pPr marL="571500" indent="-571500">
              <a:buFont typeface="Arial" panose="020B0604020202020204" pitchFamily="34" charset="0"/>
              <a:buChar char="•"/>
            </a:pPr>
            <a:endParaRPr lang="en-GB" sz="2400" dirty="0"/>
          </a:p>
          <a:p>
            <a:r>
              <a:rPr lang="en-GB" sz="4000" dirty="0"/>
              <a:t>		1. Create a project on GitHub </a:t>
            </a:r>
          </a:p>
          <a:p>
            <a:endParaRPr lang="en-GB" sz="1600" dirty="0"/>
          </a:p>
          <a:p>
            <a:r>
              <a:rPr lang="en-GB" sz="4000" dirty="0"/>
              <a:t>		2. Clone the repository</a:t>
            </a:r>
          </a:p>
          <a:p>
            <a:endParaRPr lang="en-GB" sz="1100" dirty="0"/>
          </a:p>
          <a:p>
            <a:pPr marL="2400300" lvl="4" indent="-571500">
              <a:buFont typeface="Courier New" panose="02070309020205020404" pitchFamily="49" charset="0"/>
              <a:buChar char="o"/>
            </a:pPr>
            <a:r>
              <a:rPr lang="en-GB" sz="3600" dirty="0">
                <a:solidFill>
                  <a:schemeClr val="tx1">
                    <a:lumMod val="65000"/>
                    <a:lumOff val="35000"/>
                  </a:schemeClr>
                </a:solidFill>
                <a:latin typeface="Consolas" panose="020B0609020204030204" pitchFamily="49" charset="0"/>
                <a:cs typeface="Courier New" panose="02070309020205020404" pitchFamily="49" charset="0"/>
              </a:rPr>
              <a:t>cd git clone https: GitHub.com/issa16/</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test.git</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p>
          <a:p>
            <a:endParaRPr lang="en-GB" sz="4000" dirty="0"/>
          </a:p>
          <a:p>
            <a:r>
              <a:rPr lang="en-GB" sz="4000" i="1" dirty="0"/>
              <a:t>We use HTTPS here because it does not require additional configuration. After the workshop, you may want to set up SSH access, which is more secure</a:t>
            </a:r>
          </a:p>
        </p:txBody>
      </p:sp>
      <p:sp>
        <p:nvSpPr>
          <p:cNvPr id="6" name="Title 2">
            <a:extLst>
              <a:ext uri="{FF2B5EF4-FFF2-40B4-BE49-F238E27FC236}">
                <a16:creationId xmlns:a16="http://schemas.microsoft.com/office/drawing/2014/main" id="{898ADF47-02E6-4395-93B0-B1700F3F3223}"/>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Using GitHub</a:t>
            </a:r>
          </a:p>
        </p:txBody>
      </p:sp>
      <p:pic>
        <p:nvPicPr>
          <p:cNvPr id="7" name="bangor_logo_c1_flush.pdf">
            <a:extLst>
              <a:ext uri="{FF2B5EF4-FFF2-40B4-BE49-F238E27FC236}">
                <a16:creationId xmlns:a16="http://schemas.microsoft.com/office/drawing/2014/main" id="{809E9E85-BAFD-490C-8AE3-55D88487D7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77822921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277423"/>
            <a:ext cx="21832688" cy="3416320"/>
          </a:xfrm>
          <a:prstGeom prst="rect">
            <a:avLst/>
          </a:prstGeom>
          <a:noFill/>
        </p:spPr>
        <p:txBody>
          <a:bodyPr wrap="square" rtlCol="0">
            <a:spAutoFit/>
          </a:bodyPr>
          <a:lstStyle/>
          <a:p>
            <a:r>
              <a:rPr lang="en-GB" sz="4000" dirty="0"/>
              <a:t>Once we have a working clone locally, we can push our changes to GitHub by first </a:t>
            </a:r>
            <a:r>
              <a:rPr lang="en-GB" sz="4000" i="1" dirty="0"/>
              <a:t>committing</a:t>
            </a:r>
            <a:r>
              <a:rPr lang="en-GB" sz="4000" dirty="0"/>
              <a:t> them as above, and then pushing them: </a:t>
            </a:r>
          </a:p>
          <a:p>
            <a:pPr marL="571500" indent="-571500">
              <a:buFont typeface="Arial" panose="020B0604020202020204" pitchFamily="34" charset="0"/>
              <a:buChar char="•"/>
            </a:pPr>
            <a:endParaRPr lang="en-GB" sz="2800" dirty="0"/>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push origin main </a:t>
            </a:r>
            <a:r>
              <a:rPr lang="en-GB" sz="4000" dirty="0"/>
              <a:t>- Push changes from the local repository to GitHub </a:t>
            </a:r>
          </a:p>
          <a:p>
            <a:pPr marL="1028700" lvl="1" indent="-571500">
              <a:buFont typeface="Arial" panose="020B0604020202020204" pitchFamily="34" charset="0"/>
              <a:buChar char="•"/>
            </a:pPr>
            <a:endParaRPr lang="en-GB" sz="2800" dirty="0"/>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pull origin main </a:t>
            </a:r>
            <a:r>
              <a:rPr lang="en-GB" sz="4000" dirty="0"/>
              <a:t>- Pull changes from GitHub to the local repository</a:t>
            </a:r>
          </a:p>
        </p:txBody>
      </p:sp>
      <p:sp>
        <p:nvSpPr>
          <p:cNvPr id="6" name="Title 2">
            <a:extLst>
              <a:ext uri="{FF2B5EF4-FFF2-40B4-BE49-F238E27FC236}">
                <a16:creationId xmlns:a16="http://schemas.microsoft.com/office/drawing/2014/main" id="{530D9194-A7FB-43DA-8467-B3882B7525CF}"/>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Push to GitHub</a:t>
            </a:r>
          </a:p>
        </p:txBody>
      </p:sp>
      <p:pic>
        <p:nvPicPr>
          <p:cNvPr id="7" name="bangor_logo_c1_flush.pdf">
            <a:extLst>
              <a:ext uri="{FF2B5EF4-FFF2-40B4-BE49-F238E27FC236}">
                <a16:creationId xmlns:a16="http://schemas.microsoft.com/office/drawing/2014/main" id="{EBB7EAE6-5C27-425D-A743-E7FB0882372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4581114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5786199"/>
          </a:xfrm>
          <a:prstGeom prst="rect">
            <a:avLst/>
          </a:prstGeom>
          <a:noFill/>
        </p:spPr>
        <p:txBody>
          <a:bodyPr wrap="square" rtlCol="0">
            <a:spAutoFit/>
          </a:bodyPr>
          <a:lstStyle/>
          <a:p>
            <a:r>
              <a:rPr lang="en-GB" sz="4000" dirty="0"/>
              <a:t>To pull (retrieve) changes to content stored that has been committed and pushed to the repo from elsewhere (perhaps, for example, we have a clone on another machine we use at home): </a:t>
            </a:r>
          </a:p>
          <a:p>
            <a:endParaRPr lang="en-GB" sz="1400" dirty="0"/>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pull origin main </a:t>
            </a:r>
          </a:p>
          <a:p>
            <a:pPr marL="571500" indent="-571500">
              <a:buFont typeface="Arial" panose="020B0604020202020204" pitchFamily="34" charset="0"/>
              <a:buChar char="•"/>
            </a:pPr>
            <a:endParaRPr lang="en-GB" sz="2800" dirty="0"/>
          </a:p>
          <a:p>
            <a:r>
              <a:rPr lang="en-GB" sz="4000" dirty="0"/>
              <a:t>We can then see the changes: </a:t>
            </a:r>
          </a:p>
          <a:p>
            <a:pPr marL="1028700" lvl="1"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ls </a:t>
            </a:r>
          </a:p>
          <a:p>
            <a:pPr marL="571500" indent="-571500">
              <a:buFont typeface="Arial" panose="020B0604020202020204" pitchFamily="34" charset="0"/>
              <a:buChar char="•"/>
            </a:pPr>
            <a:endParaRPr lang="en-GB" sz="2800" dirty="0"/>
          </a:p>
          <a:p>
            <a:r>
              <a:rPr lang="en-GB" sz="4000" dirty="0"/>
              <a:t>And, we can view the commit logs that were pushed along with any code changes: </a:t>
            </a:r>
          </a:p>
          <a:p>
            <a:pPr marL="1028700" lvl="1"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log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oneline</a:t>
            </a:r>
            <a:endParaRPr lang="en-GB" sz="3600" i="1" dirty="0">
              <a:solidFill>
                <a:schemeClr val="tx1">
                  <a:lumMod val="65000"/>
                  <a:lumOff val="35000"/>
                </a:schemeClr>
              </a:solidFill>
              <a:latin typeface="Consolas" panose="020B0609020204030204" pitchFamily="49" charset="0"/>
              <a:cs typeface="Courier New" panose="02070309020205020404" pitchFamily="49" charset="0"/>
            </a:endParaRPr>
          </a:p>
        </p:txBody>
      </p:sp>
      <p:sp>
        <p:nvSpPr>
          <p:cNvPr id="6" name="Title 2">
            <a:extLst>
              <a:ext uri="{FF2B5EF4-FFF2-40B4-BE49-F238E27FC236}">
                <a16:creationId xmlns:a16="http://schemas.microsoft.com/office/drawing/2014/main" id="{FECF86E1-F3A1-4873-865B-EC08769D9806}"/>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Pull Changes From GitHub</a:t>
            </a:r>
          </a:p>
        </p:txBody>
      </p:sp>
      <p:pic>
        <p:nvPicPr>
          <p:cNvPr id="7" name="bangor_logo_c1_flush.pdf">
            <a:extLst>
              <a:ext uri="{FF2B5EF4-FFF2-40B4-BE49-F238E27FC236}">
                <a16:creationId xmlns:a16="http://schemas.microsoft.com/office/drawing/2014/main" id="{E967C2D2-4133-43F9-B6E4-D8D6C6EF545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6882359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FEF24DB-6788-4F38-9043-B4114F9DD11D}"/>
              </a:ext>
            </a:extLst>
          </p:cNvPr>
          <p:cNvSpPr txBox="1"/>
          <p:nvPr/>
        </p:nvSpPr>
        <p:spPr>
          <a:xfrm>
            <a:off x="712191" y="2565158"/>
            <a:ext cx="21370212" cy="8710077"/>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GB" sz="4000" dirty="0">
                <a:hlinkClick r:id="rId2"/>
              </a:rPr>
              <a:t>Introduction to the Linux Shell</a:t>
            </a:r>
            <a:endParaRPr lang="en-GB" sz="4000" dirty="0"/>
          </a:p>
          <a:p>
            <a:pPr marL="1485900" lvl="2"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b="1" dirty="0">
                <a:hlinkClick r:id="rId3"/>
              </a:rPr>
              <a:t>Version Control using Git</a:t>
            </a:r>
            <a:endParaRPr lang="en-GB" sz="4000" b="1" dirty="0"/>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hlinkClick r:id="rId4"/>
              </a:rPr>
              <a:t>Programming Principles and Practice using Python</a:t>
            </a:r>
            <a:endParaRPr lang="en-GB" sz="4000" dirty="0"/>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hlinkClick r:id="rId5"/>
              </a:rPr>
              <a:t>Advanced Python</a:t>
            </a:r>
            <a:endParaRPr lang="en-GB" sz="4000" dirty="0"/>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hlinkClick r:id="rId6"/>
              </a:rPr>
              <a:t>Parallel Processing in Python</a:t>
            </a:r>
            <a:endParaRPr lang="en-GB" sz="4000" dirty="0"/>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Machine learning with Python</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Introduction to MATLAB</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Introduction to R</a:t>
            </a:r>
            <a:endParaRPr lang="en-GB" sz="4000" dirty="0">
              <a:cs typeface="Calibri" panose="020F0502020204030204"/>
            </a:endParaRPr>
          </a:p>
          <a:p>
            <a:pPr marL="571500" indent="-571500">
              <a:buFont typeface="Arial" panose="020B0604020202020204" pitchFamily="34" charset="0"/>
              <a:buChar char="•"/>
            </a:pPr>
            <a:endParaRPr lang="en-GB" sz="2400" dirty="0"/>
          </a:p>
          <a:p>
            <a:r>
              <a:rPr lang="en-GB" sz="4000" dirty="0"/>
              <a:t>See and discuss on the Yammer group and suggestions for new training courses welcome!</a:t>
            </a:r>
            <a:endParaRPr lang="en-GB" sz="4000" dirty="0">
              <a:cs typeface="Calibri" panose="020F0502020204030204"/>
            </a:endParaRPr>
          </a:p>
        </p:txBody>
      </p:sp>
      <p:pic>
        <p:nvPicPr>
          <p:cNvPr id="18" name="Picture 2" descr="The Python Logo | Python Software Foundation">
            <a:extLst>
              <a:ext uri="{FF2B5EF4-FFF2-40B4-BE49-F238E27FC236}">
                <a16:creationId xmlns:a16="http://schemas.microsoft.com/office/drawing/2014/main" id="{058A593A-A63F-4602-80EA-0A2197ECFB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2196" y="2832503"/>
            <a:ext cx="5075633" cy="17049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450D37A-429B-4A8E-A906-FACD03974A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4560" y="4252073"/>
            <a:ext cx="1968061" cy="17687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Git · GitHub">
            <a:extLst>
              <a:ext uri="{FF2B5EF4-FFF2-40B4-BE49-F238E27FC236}">
                <a16:creationId xmlns:a16="http://schemas.microsoft.com/office/drawing/2014/main" id="{654CAC12-66EE-4B55-BCCA-0415E7E3ED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80472" y="8275114"/>
            <a:ext cx="2106403" cy="21064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itHub Logos and Usage · GitHub">
            <a:extLst>
              <a:ext uri="{FF2B5EF4-FFF2-40B4-BE49-F238E27FC236}">
                <a16:creationId xmlns:a16="http://schemas.microsoft.com/office/drawing/2014/main" id="{52A075B8-0489-4B81-AD57-DC3C3F16344C}"/>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l="9884" t="7660" r="6984" b="9501"/>
          <a:stretch/>
        </p:blipFill>
        <p:spPr bwMode="auto">
          <a:xfrm>
            <a:off x="20618601" y="4018170"/>
            <a:ext cx="2244526" cy="22365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06056498-1A2F-46A5-B41F-DBEC1C9502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67599" y="7621586"/>
            <a:ext cx="2428875"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Linux - Wikipedia">
            <a:extLst>
              <a:ext uri="{FF2B5EF4-FFF2-40B4-BE49-F238E27FC236}">
                <a16:creationId xmlns:a16="http://schemas.microsoft.com/office/drawing/2014/main" id="{2149EC86-B8B5-4163-8127-375FA22965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62653" y="6920196"/>
            <a:ext cx="1647113" cy="1950949"/>
          </a:xfrm>
          <a:prstGeom prst="rect">
            <a:avLst/>
          </a:prstGeom>
          <a:noFill/>
          <a:extLst>
            <a:ext uri="{909E8E84-426E-40DD-AFC4-6F175D3DCCD1}">
              <a14:hiddenFill xmlns:a14="http://schemas.microsoft.com/office/drawing/2010/main">
                <a:solidFill>
                  <a:srgbClr val="FFFFFF"/>
                </a:solidFill>
              </a14:hiddenFill>
            </a:ext>
          </a:extLst>
        </p:spPr>
      </p:pic>
      <p:pic>
        <p:nvPicPr>
          <p:cNvPr id="24" name="Bangor_Logo_A1 copy.pdf" descr="Bangor_Logo_A1 copy.pdf">
            <a:extLst>
              <a:ext uri="{FF2B5EF4-FFF2-40B4-BE49-F238E27FC236}">
                <a16:creationId xmlns:a16="http://schemas.microsoft.com/office/drawing/2014/main" id="{77FC1C1D-5F2C-4474-8033-20D90BEB5B09}"/>
              </a:ext>
            </a:extLst>
          </p:cNvPr>
          <p:cNvPicPr>
            <a:picLocks noChangeAspect="1"/>
          </p:cNvPicPr>
          <p:nvPr/>
        </p:nvPicPr>
        <p:blipFill>
          <a:blip r:embed="rId13"/>
          <a:stretch>
            <a:fillRect/>
          </a:stretch>
        </p:blipFill>
        <p:spPr>
          <a:xfrm>
            <a:off x="15946911" y="4590257"/>
            <a:ext cx="4227627" cy="3409990"/>
          </a:xfrm>
          <a:prstGeom prst="rect">
            <a:avLst/>
          </a:prstGeom>
          <a:ln w="12700">
            <a:miter lim="400000"/>
          </a:ln>
        </p:spPr>
      </p:pic>
      <p:sp>
        <p:nvSpPr>
          <p:cNvPr id="14" name="Title 2">
            <a:extLst>
              <a:ext uri="{FF2B5EF4-FFF2-40B4-BE49-F238E27FC236}">
                <a16:creationId xmlns:a16="http://schemas.microsoft.com/office/drawing/2014/main" id="{2E8931B2-A7DA-4EE2-BDAF-ECA38493B054}"/>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Training Workshops</a:t>
            </a:r>
          </a:p>
        </p:txBody>
      </p:sp>
      <p:pic>
        <p:nvPicPr>
          <p:cNvPr id="15" name="bangor_logo_c1_flush.pdf">
            <a:extLst>
              <a:ext uri="{FF2B5EF4-FFF2-40B4-BE49-F238E27FC236}">
                <a16:creationId xmlns:a16="http://schemas.microsoft.com/office/drawing/2014/main" id="{D4326732-62CC-4E7E-A8EE-B827F5B21D97}"/>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08892725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480298"/>
            <a:ext cx="22219550" cy="9448740"/>
          </a:xfrm>
          <a:prstGeom prst="rect">
            <a:avLst/>
          </a:prstGeom>
          <a:noFill/>
        </p:spPr>
        <p:txBody>
          <a:bodyPr wrap="square" rtlCol="0">
            <a:spAutoFit/>
          </a:bodyPr>
          <a:lstStyle/>
          <a:p>
            <a:r>
              <a:rPr lang="en-GB" sz="4000" dirty="0"/>
              <a:t>What if we have files that we do not want to track? </a:t>
            </a:r>
          </a:p>
          <a:p>
            <a:endParaRPr lang="en-GB" sz="2400" dirty="0"/>
          </a:p>
          <a:p>
            <a:pPr marL="571500" indent="-571500">
              <a:buFont typeface="Arial" panose="020B0604020202020204" pitchFamily="34" charset="0"/>
              <a:buChar char="•"/>
            </a:pPr>
            <a:r>
              <a:rPr lang="en-GB" sz="4000" dirty="0"/>
              <a:t>backups or intermediate files created during data analysis?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cd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hello_world</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touch a.dat b.dat c.dat </a:t>
            </a:r>
            <a:r>
              <a:rPr lang="en-GB" sz="4000" dirty="0"/>
              <a:t>- Do not want these files to be tracked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a:t>
            </a:r>
            <a:r>
              <a:rPr lang="en-GB" sz="4000" dirty="0"/>
              <a:t>- Always listed and could distract us from changes that matter</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nano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gitignore</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p>
          <a:p>
            <a:pPr marL="1485900" lvl="2" indent="-571500">
              <a:buFont typeface="Courier New" panose="02070309020205020404" pitchFamily="49" charset="0"/>
              <a:buChar char="o"/>
            </a:pPr>
            <a:r>
              <a:rPr lang="en-GB" sz="3200" dirty="0">
                <a:solidFill>
                  <a:schemeClr val="tx1">
                    <a:lumMod val="65000"/>
                    <a:lumOff val="35000"/>
                  </a:schemeClr>
                </a:solidFill>
                <a:latin typeface="Consolas" panose="020B0609020204030204" pitchFamily="49" charset="0"/>
                <a:cs typeface="Courier New" panose="02070309020205020404" pitchFamily="49" charset="0"/>
              </a:rPr>
              <a:t>*.</a:t>
            </a:r>
            <a:r>
              <a:rPr lang="en-GB" sz="3200" dirty="0" err="1">
                <a:solidFill>
                  <a:schemeClr val="tx1">
                    <a:lumMod val="65000"/>
                    <a:lumOff val="35000"/>
                  </a:schemeClr>
                </a:solidFill>
                <a:latin typeface="Consolas" panose="020B0609020204030204" pitchFamily="49" charset="0"/>
                <a:cs typeface="Courier New" panose="02070309020205020404" pitchFamily="49" charset="0"/>
              </a:rPr>
              <a:t>dat</a:t>
            </a:r>
            <a:r>
              <a:rPr lang="en-GB" sz="3200" dirty="0">
                <a:solidFill>
                  <a:schemeClr val="tx1">
                    <a:lumMod val="65000"/>
                    <a:lumOff val="35000"/>
                  </a:schemeClr>
                </a:solidFill>
                <a:latin typeface="Consolas" panose="020B0609020204030204" pitchFamily="49" charset="0"/>
                <a:cs typeface="Courier New" panose="02070309020205020404" pitchFamily="49" charset="0"/>
              </a:rPr>
              <a:t> </a:t>
            </a:r>
            <a:r>
              <a:rPr lang="en-GB" sz="3200" dirty="0">
                <a:cs typeface="Courier New" panose="02070309020205020404" pitchFamily="49" charset="0"/>
              </a:rPr>
              <a:t>- </a:t>
            </a:r>
            <a:r>
              <a:rPr lang="en-GB" sz="4000" dirty="0">
                <a:cs typeface="Courier New" panose="02070309020205020404" pitchFamily="49" charset="0"/>
              </a:rPr>
              <a:t>Tells Git to ignore all .</a:t>
            </a:r>
            <a:r>
              <a:rPr lang="en-GB" sz="4000" dirty="0" err="1">
                <a:cs typeface="Courier New" panose="02070309020205020404" pitchFamily="49" charset="0"/>
              </a:rPr>
              <a:t>dat</a:t>
            </a:r>
            <a:r>
              <a:rPr lang="en-GB" sz="4000" dirty="0">
                <a:cs typeface="Courier New" panose="02070309020205020404" pitchFamily="49" charset="0"/>
              </a:rPr>
              <a:t> files </a:t>
            </a:r>
          </a:p>
          <a:p>
            <a:pPr marL="1485900" lvl="2" indent="-571500">
              <a:buFont typeface="Courier New" panose="02070309020205020404" pitchFamily="49" charset="0"/>
              <a:buChar char="o"/>
            </a:pPr>
            <a:r>
              <a:rPr lang="en-GB" sz="3200" dirty="0">
                <a:solidFill>
                  <a:schemeClr val="tx1">
                    <a:lumMod val="65000"/>
                    <a:lumOff val="35000"/>
                  </a:schemeClr>
                </a:solidFill>
                <a:latin typeface="Consolas" panose="020B0609020204030204" pitchFamily="49" charset="0"/>
                <a:cs typeface="Courier New" panose="02070309020205020404" pitchFamily="49" charset="0"/>
              </a:rPr>
              <a:t>!a.dat </a:t>
            </a:r>
            <a:r>
              <a:rPr lang="en-GB" sz="3200" dirty="0">
                <a:cs typeface="Courier New" panose="02070309020205020404" pitchFamily="49" charset="0"/>
              </a:rPr>
              <a:t>- </a:t>
            </a:r>
            <a:r>
              <a:rPr lang="en-GB" sz="4000" dirty="0">
                <a:cs typeface="Courier New" panose="02070309020205020404" pitchFamily="49" charset="0"/>
              </a:rPr>
              <a:t>Except a.dat </a:t>
            </a:r>
          </a:p>
          <a:p>
            <a:pPr marL="1485900" lvl="2" indent="-571500">
              <a:buFont typeface="Courier New" panose="02070309020205020404" pitchFamily="49" charset="0"/>
              <a:buChar char="o"/>
            </a:pPr>
            <a:r>
              <a:rPr lang="en-GB" sz="3200" dirty="0">
                <a:solidFill>
                  <a:schemeClr val="tx1">
                    <a:lumMod val="65000"/>
                    <a:lumOff val="35000"/>
                  </a:schemeClr>
                </a:solidFill>
                <a:latin typeface="Consolas" panose="020B0609020204030204" pitchFamily="49" charset="0"/>
                <a:cs typeface="Courier New" panose="02070309020205020404" pitchFamily="49" charset="0"/>
              </a:rPr>
              <a:t>results</a:t>
            </a:r>
            <a:r>
              <a:rPr lang="en-GB" sz="3200" dirty="0">
                <a:latin typeface="Courier New" panose="02070309020205020404" pitchFamily="49" charset="0"/>
                <a:cs typeface="Courier New" panose="02070309020205020404" pitchFamily="49" charset="0"/>
              </a:rPr>
              <a:t> </a:t>
            </a:r>
            <a:r>
              <a:rPr lang="en-GB" sz="4000" dirty="0">
                <a:cs typeface="Courier New" panose="02070309020205020404" pitchFamily="49" charset="0"/>
              </a:rPr>
              <a:t>- Tells Git to ignore all files in the results directory </a:t>
            </a:r>
          </a:p>
          <a:p>
            <a:pPr marL="1028700" lvl="1"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status ? </a:t>
            </a:r>
            <a:r>
              <a:rPr lang="en-GB" sz="4000" dirty="0"/>
              <a:t>- Much better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Need to save our </a:t>
            </a:r>
            <a:r>
              <a:rPr lang="en-GB" sz="4000" i="1" dirty="0"/>
              <a:t>.</a:t>
            </a:r>
            <a:r>
              <a:rPr lang="en-GB" sz="4000" i="1" dirty="0" err="1"/>
              <a:t>gitignore</a:t>
            </a:r>
            <a:r>
              <a:rPr lang="en-GB" sz="4000" i="1" dirty="0"/>
              <a:t> </a:t>
            </a:r>
            <a:r>
              <a:rPr lang="en-GB" sz="4000" dirty="0"/>
              <a:t>file to our repository</a:t>
            </a:r>
            <a:endParaRPr lang="en-GB" sz="4000" i="1" dirty="0"/>
          </a:p>
        </p:txBody>
      </p:sp>
      <p:sp>
        <p:nvSpPr>
          <p:cNvPr id="12" name="Title 2">
            <a:extLst>
              <a:ext uri="{FF2B5EF4-FFF2-40B4-BE49-F238E27FC236}">
                <a16:creationId xmlns:a16="http://schemas.microsoft.com/office/drawing/2014/main" id="{79FA9867-47CF-4416-AD87-5F758F9B0394}"/>
              </a:ext>
            </a:extLst>
          </p:cNvPr>
          <p:cNvSpPr txBox="1">
            <a:spLocks/>
          </p:cNvSpPr>
          <p:nvPr/>
        </p:nvSpPr>
        <p:spPr>
          <a:xfrm>
            <a:off x="736596" y="273049"/>
            <a:ext cx="21971004" cy="1402705"/>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11600" kern="1200" spc="-232">
                <a:solidFill>
                  <a:schemeClr val="tx1"/>
                </a:solidFill>
                <a:latin typeface="+mj-lt"/>
                <a:ea typeface="+mj-ea"/>
                <a:cs typeface="+mj-cs"/>
              </a:defRPr>
            </a:lvl1pPr>
          </a:lstStyle>
          <a:p>
            <a:r>
              <a:rPr lang="en-GB" sz="8000" dirty="0">
                <a:solidFill>
                  <a:schemeClr val="bg1"/>
                </a:solidFill>
                <a:latin typeface="+mn-lt"/>
              </a:rPr>
              <a:t>Command Line: Ignoring Files</a:t>
            </a:r>
          </a:p>
        </p:txBody>
      </p:sp>
      <p:pic>
        <p:nvPicPr>
          <p:cNvPr id="13" name="bangor_logo_c1_flush.pdf">
            <a:extLst>
              <a:ext uri="{FF2B5EF4-FFF2-40B4-BE49-F238E27FC236}">
                <a16:creationId xmlns:a16="http://schemas.microsoft.com/office/drawing/2014/main" id="{BEE92648-236B-4E97-A593-3DC35455A06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06465358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495123"/>
            <a:ext cx="22219550" cy="10310515"/>
          </a:xfrm>
          <a:prstGeom prst="rect">
            <a:avLst/>
          </a:prstGeom>
          <a:noFill/>
        </p:spPr>
        <p:txBody>
          <a:bodyPr wrap="square" rtlCol="0">
            <a:spAutoFit/>
          </a:bodyPr>
          <a:lstStyle/>
          <a:p>
            <a:pPr marL="571500" indent="-571500">
              <a:buFont typeface="Arial" panose="020B0604020202020204" pitchFamily="34" charset="0"/>
              <a:buChar char="•"/>
            </a:pPr>
            <a:r>
              <a:rPr lang="en-GB" sz="4000" dirty="0"/>
              <a:t>When working on different branches,  at some point the changes from the different lines of development need to be brought together</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Use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branch </a:t>
            </a:r>
            <a:r>
              <a:rPr lang="en-GB" sz="4000" dirty="0">
                <a:cs typeface="Courier New" panose="02070309020205020404" pitchFamily="49" charset="0"/>
              </a:rPr>
              <a:t>to see which branch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checkout </a:t>
            </a:r>
            <a:r>
              <a:rPr lang="en-GB" sz="4000" dirty="0">
                <a:cs typeface="Courier New" panose="02070309020205020404" pitchFamily="49" charset="0"/>
              </a:rPr>
              <a:t>to ensure you are in the correct branch to merge changes from another branch</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The command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merge </a:t>
            </a:r>
            <a:r>
              <a:rPr lang="en-GB" sz="4000" dirty="0">
                <a:cs typeface="Courier New" panose="02070309020205020404" pitchFamily="49" charset="0"/>
              </a:rPr>
              <a:t>will then merge the new changes</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If there are </a:t>
            </a:r>
            <a:r>
              <a:rPr lang="en-GB" sz="4000" dirty="0"/>
              <a:t>different changes on the same line of the respective branches, conflicts will arise, and the merge will not be completed:</a:t>
            </a:r>
          </a:p>
          <a:p>
            <a:pPr marL="571500" indent="-571500">
              <a:buFont typeface="Arial" panose="020B0604020202020204" pitchFamily="34" charset="0"/>
              <a:buChar char="•"/>
            </a:pPr>
            <a:endParaRPr lang="en-GB" sz="1200" dirty="0"/>
          </a:p>
          <a:p>
            <a:pPr lvl="8"/>
            <a:r>
              <a:rPr lang="en-GB" sz="2800" dirty="0">
                <a:solidFill>
                  <a:schemeClr val="tx1">
                    <a:lumMod val="65000"/>
                    <a:lumOff val="35000"/>
                  </a:schemeClr>
                </a:solidFill>
                <a:latin typeface="Consolas" panose="020B0609020204030204" pitchFamily="49" charset="0"/>
                <a:cs typeface="Courier New" panose="02070309020205020404" pitchFamily="49" charset="0"/>
              </a:rPr>
              <a:t>	</a:t>
            </a:r>
            <a:r>
              <a:rPr lang="en-GB" sz="3200" dirty="0">
                <a:solidFill>
                  <a:schemeClr val="tx1">
                    <a:lumMod val="65000"/>
                    <a:lumOff val="35000"/>
                  </a:schemeClr>
                </a:solidFill>
                <a:latin typeface="Consolas" panose="020B0609020204030204" pitchFamily="49" charset="0"/>
                <a:cs typeface="Courier New" panose="02070309020205020404" pitchFamily="49" charset="0"/>
              </a:rPr>
              <a:t>$ git merge branch2 branch3</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Trying simple merge with branch2</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Simple merge did not work, trying automatic merge.</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Auto-merging data.txt</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ERROR: content conflict in data.txt</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fatal: merge program failed</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Automated merge did not work.</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Should not be doing an octopus.</a:t>
            </a:r>
          </a:p>
          <a:p>
            <a:pPr lvl="8"/>
            <a:r>
              <a:rPr lang="en-GB" sz="3200" dirty="0">
                <a:solidFill>
                  <a:schemeClr val="tx1">
                    <a:lumMod val="65000"/>
                    <a:lumOff val="35000"/>
                  </a:schemeClr>
                </a:solidFill>
                <a:latin typeface="Consolas" panose="020B0609020204030204" pitchFamily="49" charset="0"/>
                <a:cs typeface="Courier New" panose="02070309020205020404" pitchFamily="49" charset="0"/>
              </a:rPr>
              <a:t>	Merge with strategy octopus failed.</a:t>
            </a:r>
          </a:p>
        </p:txBody>
      </p:sp>
      <p:sp>
        <p:nvSpPr>
          <p:cNvPr id="6" name="Title 2">
            <a:extLst>
              <a:ext uri="{FF2B5EF4-FFF2-40B4-BE49-F238E27FC236}">
                <a16:creationId xmlns:a16="http://schemas.microsoft.com/office/drawing/2014/main" id="{F493475B-F530-4973-B427-DCC42D4E0414}"/>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Conflicts</a:t>
            </a:r>
          </a:p>
        </p:txBody>
      </p:sp>
      <p:pic>
        <p:nvPicPr>
          <p:cNvPr id="7" name="bangor_logo_c1_flush.pdf">
            <a:extLst>
              <a:ext uri="{FF2B5EF4-FFF2-40B4-BE49-F238E27FC236}">
                <a16:creationId xmlns:a16="http://schemas.microsoft.com/office/drawing/2014/main" id="{386470CD-CA00-4286-8508-BF27CC40334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54864689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495123"/>
            <a:ext cx="22219550" cy="6247864"/>
          </a:xfrm>
          <a:prstGeom prst="rect">
            <a:avLst/>
          </a:prstGeom>
          <a:noFill/>
        </p:spPr>
        <p:txBody>
          <a:bodyPr wrap="square" rtlCol="0">
            <a:spAutoFit/>
          </a:bodyPr>
          <a:lstStyle/>
          <a:p>
            <a:pPr marL="571500" indent="-571500">
              <a:buFont typeface="Arial" panose="020B0604020202020204" pitchFamily="34" charset="0"/>
              <a:buChar char="•"/>
            </a:pPr>
            <a:r>
              <a:rPr lang="en-GB" sz="4000" dirty="0">
                <a:solidFill>
                  <a:prstClr val="black"/>
                </a:solidFill>
                <a:cs typeface="Courier New" panose="02070309020205020404" pitchFamily="49" charset="0"/>
              </a:rPr>
              <a:t>The command line will not let you checkout any new branch if you try due to the conflicting changes</a:t>
            </a:r>
          </a:p>
          <a:p>
            <a:endParaRPr lang="en-GB" sz="2800" dirty="0">
              <a:solidFill>
                <a:prstClr val="black"/>
              </a:solidFill>
              <a:cs typeface="Courier New" panose="02070309020205020404" pitchFamily="49" charset="0"/>
            </a:endParaRPr>
          </a:p>
          <a:p>
            <a:pPr marL="571500"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toolmerge</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4000" dirty="0"/>
              <a:t>will then take you to a very simple Graphical User Interface (GUI) to then go through changes</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p:txBody>
      </p:sp>
      <p:pic>
        <p:nvPicPr>
          <p:cNvPr id="6" name="Picture 5">
            <a:extLst>
              <a:ext uri="{FF2B5EF4-FFF2-40B4-BE49-F238E27FC236}">
                <a16:creationId xmlns:a16="http://schemas.microsoft.com/office/drawing/2014/main" id="{616A7FF1-8C8A-400D-BFC2-B0382CBB3170}"/>
              </a:ext>
            </a:extLst>
          </p:cNvPr>
          <p:cNvPicPr>
            <a:picLocks noChangeAspect="1"/>
          </p:cNvPicPr>
          <p:nvPr/>
        </p:nvPicPr>
        <p:blipFill>
          <a:blip r:embed="rId2"/>
          <a:stretch>
            <a:fillRect/>
          </a:stretch>
        </p:blipFill>
        <p:spPr>
          <a:xfrm>
            <a:off x="5386174" y="4674114"/>
            <a:ext cx="14306123" cy="7645348"/>
          </a:xfrm>
          <a:prstGeom prst="rect">
            <a:avLst/>
          </a:prstGeom>
        </p:spPr>
      </p:pic>
      <p:sp>
        <p:nvSpPr>
          <p:cNvPr id="7" name="Title 2">
            <a:extLst>
              <a:ext uri="{FF2B5EF4-FFF2-40B4-BE49-F238E27FC236}">
                <a16:creationId xmlns:a16="http://schemas.microsoft.com/office/drawing/2014/main" id="{9A4CB6ED-81A5-4149-BC0A-49CC05E18CA8}"/>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Conflicts</a:t>
            </a:r>
          </a:p>
        </p:txBody>
      </p:sp>
      <p:pic>
        <p:nvPicPr>
          <p:cNvPr id="12" name="bangor_logo_c1_flush.pdf">
            <a:extLst>
              <a:ext uri="{FF2B5EF4-FFF2-40B4-BE49-F238E27FC236}">
                <a16:creationId xmlns:a16="http://schemas.microsoft.com/office/drawing/2014/main" id="{75610355-5175-469E-8C91-3C0D638956E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91717278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C091581-3F8A-453B-A24E-AD06CEC9DB76}"/>
              </a:ext>
            </a:extLst>
          </p:cNvPr>
          <p:cNvSpPr txBox="1"/>
          <p:nvPr/>
        </p:nvSpPr>
        <p:spPr>
          <a:xfrm>
            <a:off x="640450" y="2638559"/>
            <a:ext cx="22219550" cy="8194551"/>
          </a:xfrm>
          <a:prstGeom prst="rect">
            <a:avLst/>
          </a:prstGeom>
          <a:noFill/>
        </p:spPr>
        <p:txBody>
          <a:bodyPr wrap="square" rtlCol="0">
            <a:spAutoFit/>
          </a:bodyPr>
          <a:lstStyle/>
          <a:p>
            <a:r>
              <a:rPr lang="en-GB" sz="4000" dirty="0"/>
              <a:t>In the merge tool editor, use the following commands to make changes:</a:t>
            </a:r>
          </a:p>
          <a:p>
            <a:endParaRPr lang="en-GB" sz="1050" dirty="0"/>
          </a:p>
          <a:p>
            <a:pPr marL="1485900" lvl="2" indent="-571500">
              <a:buFont typeface="Arial" panose="020B0604020202020204" pitchFamily="34" charset="0"/>
              <a:buChar char="•"/>
            </a:pPr>
            <a:r>
              <a:rPr lang="en-GB" sz="3600" dirty="0" err="1">
                <a:solidFill>
                  <a:schemeClr val="tx1">
                    <a:lumMod val="65000"/>
                    <a:lumOff val="35000"/>
                  </a:schemeClr>
                </a:solidFill>
                <a:latin typeface="Consolas" panose="020B0609020204030204" pitchFamily="49" charset="0"/>
              </a:rPr>
              <a:t>i</a:t>
            </a:r>
            <a:r>
              <a:rPr lang="en-GB" sz="3600" dirty="0">
                <a:solidFill>
                  <a:schemeClr val="tx1">
                    <a:lumMod val="65000"/>
                    <a:lumOff val="35000"/>
                  </a:schemeClr>
                </a:solidFill>
                <a:latin typeface="Consolas" panose="020B0609020204030204" pitchFamily="49" charset="0"/>
              </a:rPr>
              <a:t> </a:t>
            </a:r>
            <a:r>
              <a:rPr lang="en-GB" sz="4000" dirty="0"/>
              <a:t>- insert text into a branch change</a:t>
            </a:r>
          </a:p>
          <a:p>
            <a:pPr marL="1485900" lvl="2"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rPr>
              <a:t>w</a:t>
            </a:r>
            <a:r>
              <a:rPr lang="en-GB" sz="4000" dirty="0"/>
              <a:t> - alternate window</a:t>
            </a:r>
          </a:p>
          <a:p>
            <a:pPr marL="1485900" lvl="2"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rPr>
              <a:t>:</a:t>
            </a:r>
            <a:r>
              <a:rPr lang="en-GB" sz="3600" dirty="0" err="1">
                <a:solidFill>
                  <a:schemeClr val="tx1">
                    <a:lumMod val="65000"/>
                    <a:lumOff val="35000"/>
                  </a:schemeClr>
                </a:solidFill>
                <a:latin typeface="Consolas" panose="020B0609020204030204" pitchFamily="49" charset="0"/>
              </a:rPr>
              <a:t>wqa</a:t>
            </a:r>
            <a:r>
              <a:rPr lang="en-GB" sz="3600" dirty="0">
                <a:solidFill>
                  <a:schemeClr val="tx1">
                    <a:lumMod val="65000"/>
                    <a:lumOff val="35000"/>
                  </a:schemeClr>
                </a:solidFill>
                <a:latin typeface="Consolas" panose="020B0609020204030204" pitchFamily="49" charset="0"/>
              </a:rPr>
              <a:t> </a:t>
            </a:r>
            <a:r>
              <a:rPr lang="en-GB" sz="4000" dirty="0"/>
              <a:t>- quit window</a:t>
            </a:r>
          </a:p>
          <a:p>
            <a:pPr marL="1485900" lvl="2"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The bottom, larger window on the screen is the final version which will appear once saved</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Edit this version when your happy, and type </a:t>
            </a:r>
            <a:r>
              <a:rPr lang="en-GB" sz="4000" i="1" dirty="0"/>
              <a:t>:</a:t>
            </a:r>
            <a:r>
              <a:rPr lang="en-GB" sz="4000" i="1" dirty="0" err="1"/>
              <a:t>wqa</a:t>
            </a:r>
            <a:r>
              <a:rPr lang="en-GB" sz="4000" dirty="0"/>
              <a:t> to save and quit the terminal</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You should then be able to add, commit and push to the relevant GitHub branch</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You should now to able to then checkout different branches and develop new lines of interest</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p:txBody>
      </p:sp>
      <p:sp>
        <p:nvSpPr>
          <p:cNvPr id="6" name="Title 2">
            <a:extLst>
              <a:ext uri="{FF2B5EF4-FFF2-40B4-BE49-F238E27FC236}">
                <a16:creationId xmlns:a16="http://schemas.microsoft.com/office/drawing/2014/main" id="{46F79C06-ADCB-4111-B72C-C140A1ACE5AA}"/>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Command Line: Conflict Resolution</a:t>
            </a:r>
          </a:p>
        </p:txBody>
      </p:sp>
      <p:pic>
        <p:nvPicPr>
          <p:cNvPr id="7" name="bangor_logo_c1_flush.pdf">
            <a:extLst>
              <a:ext uri="{FF2B5EF4-FFF2-40B4-BE49-F238E27FC236}">
                <a16:creationId xmlns:a16="http://schemas.microsoft.com/office/drawing/2014/main" id="{86E3AC18-19F7-4310-9F72-C09048955F4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78948623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567539"/>
            <a:ext cx="13857866" cy="8833187"/>
          </a:xfrm>
          <a:prstGeom prst="rect">
            <a:avLst/>
          </a:prstGeom>
          <a:noFill/>
        </p:spPr>
        <p:txBody>
          <a:bodyPr wrap="square" rtlCol="0">
            <a:spAutoFit/>
          </a:bodyPr>
          <a:lstStyle/>
          <a:p>
            <a:pPr marL="571500" indent="-571500">
              <a:buFont typeface="Arial" panose="020B0604020202020204" pitchFamily="34" charset="0"/>
              <a:buChar char="•"/>
            </a:pPr>
            <a:r>
              <a:rPr lang="en-GB" sz="4000" dirty="0"/>
              <a:t>To use Visual Studio Code, you must have these installed: </a:t>
            </a:r>
          </a:p>
          <a:p>
            <a:pPr marL="571500" indent="-571500">
              <a:buFont typeface="Arial" panose="020B0604020202020204" pitchFamily="34" charset="0"/>
              <a:buChar char="•"/>
            </a:pPr>
            <a:endParaRPr lang="en-GB" sz="1600" dirty="0"/>
          </a:p>
          <a:p>
            <a:pPr marL="1485900" lvl="2" indent="-571500">
              <a:buFont typeface="Courier New" panose="02070309020205020404" pitchFamily="49" charset="0"/>
              <a:buChar char="o"/>
            </a:pPr>
            <a:r>
              <a:rPr lang="en-GB" sz="4000" dirty="0"/>
              <a:t>Git - </a:t>
            </a:r>
            <a:r>
              <a:rPr lang="en-GB" sz="4000" dirty="0">
                <a:solidFill>
                  <a:srgbClr val="002060"/>
                </a:solidFill>
              </a:rPr>
              <a:t>https://git-scm.com/downloads </a:t>
            </a:r>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t>Visual Studio Code - </a:t>
            </a:r>
            <a:r>
              <a:rPr lang="en-GB" sz="4000" dirty="0">
                <a:solidFill>
                  <a:srgbClr val="002060"/>
                </a:solidFill>
              </a:rPr>
              <a:t>https://code.visualstudio.com/ </a:t>
            </a:r>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t>Optional package to work with GitHub :</a:t>
            </a:r>
          </a:p>
          <a:p>
            <a:pPr lvl="3"/>
            <a:r>
              <a:rPr lang="en-GB" sz="4000" dirty="0"/>
              <a:t>		GitHub Pull Requests and Issues extension </a:t>
            </a:r>
          </a:p>
          <a:p>
            <a:pPr lvl="3"/>
            <a:r>
              <a:rPr lang="en-GB" sz="4000" dirty="0"/>
              <a:t>		</a:t>
            </a:r>
            <a:r>
              <a:rPr lang="en-GB" sz="4000" dirty="0">
                <a:solidFill>
                  <a:srgbClr val="002060"/>
                </a:solidFill>
              </a:rPr>
              <a:t>https://code.visualstudio.com/docs/editor/GitHub </a:t>
            </a:r>
          </a:p>
          <a:p>
            <a:pPr marL="1485900" lvl="2"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Once you have a repository in GitHub (creating a new one through GitHub’s web interface is the easiest way, if necessary) you can check it out in Visual Studio Code and perform the full Version Control cycle therein. </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Tutorial: </a:t>
            </a:r>
            <a:r>
              <a:rPr lang="en-GB" sz="4000" i="1" dirty="0">
                <a:solidFill>
                  <a:srgbClr val="002060"/>
                </a:solidFill>
              </a:rPr>
              <a:t>https://code.visualstudio.com/docs/editor/GitHub </a:t>
            </a:r>
          </a:p>
        </p:txBody>
      </p:sp>
      <p:pic>
        <p:nvPicPr>
          <p:cNvPr id="7170" name="Picture 2" descr="Visual Studio: IDE and Code Editor for Software Developers and Teams">
            <a:extLst>
              <a:ext uri="{FF2B5EF4-FFF2-40B4-BE49-F238E27FC236}">
                <a16:creationId xmlns:a16="http://schemas.microsoft.com/office/drawing/2014/main" id="{8158496A-A30D-4E40-A701-5E1610A26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3417" y="4208835"/>
            <a:ext cx="5298329" cy="52983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E9776DE9-9803-4B9E-A790-228E04981655}"/>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Visual Studio (VS) Code and Git</a:t>
            </a:r>
          </a:p>
        </p:txBody>
      </p:sp>
      <p:pic>
        <p:nvPicPr>
          <p:cNvPr id="12" name="bangor_logo_c1_flush.pdf">
            <a:extLst>
              <a:ext uri="{FF2B5EF4-FFF2-40B4-BE49-F238E27FC236}">
                <a16:creationId xmlns:a16="http://schemas.microsoft.com/office/drawing/2014/main" id="{61DDB809-F5BC-484E-9092-87E554F18D2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55162293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2554545"/>
          </a:xfrm>
          <a:prstGeom prst="rect">
            <a:avLst/>
          </a:prstGeom>
          <a:noFill/>
        </p:spPr>
        <p:txBody>
          <a:bodyPr wrap="square" rtlCol="0">
            <a:spAutoFit/>
          </a:bodyPr>
          <a:lstStyle/>
          <a:p>
            <a:r>
              <a:rPr lang="en-GB" sz="4000" dirty="0"/>
              <a:t>It is not possible to create a local Git repository in VS Code interface, but you can clone one that exists elsewhere or </a:t>
            </a:r>
            <a:r>
              <a:rPr lang="en-GB" sz="4000" i="1" dirty="0"/>
              <a:t>open </a:t>
            </a:r>
            <a:r>
              <a:rPr lang="en-GB" sz="4000" dirty="0"/>
              <a:t>one that is on a local file system.</a:t>
            </a:r>
          </a:p>
          <a:p>
            <a:endParaRPr lang="en-GB" sz="4000" dirty="0"/>
          </a:p>
          <a:p>
            <a:endParaRPr lang="en-GB" sz="4000" dirty="0"/>
          </a:p>
        </p:txBody>
      </p:sp>
      <p:sp>
        <p:nvSpPr>
          <p:cNvPr id="7" name="TextBox 6">
            <a:extLst>
              <a:ext uri="{FF2B5EF4-FFF2-40B4-BE49-F238E27FC236}">
                <a16:creationId xmlns:a16="http://schemas.microsoft.com/office/drawing/2014/main" id="{AA8D31BE-0A24-4746-A259-91A401E80352}"/>
              </a:ext>
            </a:extLst>
          </p:cNvPr>
          <p:cNvSpPr txBox="1"/>
          <p:nvPr/>
        </p:nvSpPr>
        <p:spPr>
          <a:xfrm>
            <a:off x="640449" y="4423732"/>
            <a:ext cx="10164400" cy="5139869"/>
          </a:xfrm>
          <a:prstGeom prst="rect">
            <a:avLst/>
          </a:prstGeom>
          <a:noFill/>
        </p:spPr>
        <p:txBody>
          <a:bodyPr wrap="square" rtlCol="0">
            <a:spAutoFit/>
          </a:bodyPr>
          <a:lstStyle/>
          <a:p>
            <a:r>
              <a:rPr lang="en-GB" sz="4000" dirty="0"/>
              <a:t>To create a local git repository, open VS Code and press </a:t>
            </a:r>
            <a:r>
              <a:rPr lang="en-GB" sz="4000" i="1" dirty="0"/>
              <a:t>CTRL + ' </a:t>
            </a:r>
            <a:r>
              <a:rPr lang="en-GB" sz="4000" dirty="0"/>
              <a:t>on Linux, macOS or Windows and type the following: </a:t>
            </a:r>
          </a:p>
          <a:p>
            <a:endParaRPr lang="en-GB" sz="2000" dirty="0"/>
          </a:p>
          <a:p>
            <a:pPr marL="1028700" lvl="1" indent="-571500">
              <a:buFont typeface="Arial" panose="020B0604020202020204" pitchFamily="34" charset="0"/>
              <a:buChar char="•"/>
            </a:pPr>
            <a:r>
              <a:rPr lang="en-GB" sz="3600" dirty="0" err="1">
                <a:solidFill>
                  <a:schemeClr val="tx1">
                    <a:lumMod val="65000"/>
                    <a:lumOff val="35000"/>
                  </a:schemeClr>
                </a:solidFill>
                <a:latin typeface="Consolas" panose="020B0609020204030204" pitchFamily="49" charset="0"/>
                <a:cs typeface="Courier New" panose="02070309020205020404" pitchFamily="49" charset="0"/>
              </a:rPr>
              <a:t>mkdir</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hello_world</a:t>
            </a:r>
            <a:endParaRPr lang="en-GB" sz="3600" dirty="0">
              <a:solidFill>
                <a:schemeClr val="tx1">
                  <a:lumMod val="65000"/>
                  <a:lumOff val="35000"/>
                </a:schemeClr>
              </a:solidFill>
              <a:latin typeface="Consolas" panose="020B0609020204030204" pitchFamily="49" charset="0"/>
              <a:cs typeface="Courier New" panose="02070309020205020404" pitchFamily="49" charset="0"/>
            </a:endParaRPr>
          </a:p>
          <a:p>
            <a:pPr marL="1028700" lvl="1" indent="-571500">
              <a:buFont typeface="Arial" panose="020B0604020202020204" pitchFamily="34" charset="0"/>
              <a:buChar char="•"/>
            </a:pPr>
            <a:endParaRPr lang="en-GB" sz="1600" dirty="0">
              <a:solidFill>
                <a:schemeClr val="tx1">
                  <a:lumMod val="65000"/>
                  <a:lumOff val="35000"/>
                </a:schemeClr>
              </a:solidFill>
              <a:latin typeface="Consolas" panose="020B0609020204030204" pitchFamily="49" charset="0"/>
              <a:cs typeface="Courier New" panose="02070309020205020404" pitchFamily="49" charset="0"/>
            </a:endParaRPr>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cd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hello_world</a:t>
            </a:r>
            <a:r>
              <a:rPr lang="en-GB" sz="3600" dirty="0">
                <a:solidFill>
                  <a:schemeClr val="tx1">
                    <a:lumMod val="65000"/>
                    <a:lumOff val="35000"/>
                  </a:schemeClr>
                </a:solidFill>
                <a:latin typeface="Consolas" panose="020B0609020204030204" pitchFamily="49" charset="0"/>
                <a:cs typeface="Courier New" panose="02070309020205020404" pitchFamily="49" charset="0"/>
              </a:rPr>
              <a:t> </a:t>
            </a:r>
          </a:p>
          <a:p>
            <a:pPr marL="1028700" lvl="1" indent="-571500">
              <a:buFont typeface="Arial" panose="020B0604020202020204" pitchFamily="34" charset="0"/>
              <a:buChar char="•"/>
            </a:pPr>
            <a:endParaRPr lang="en-GB" sz="1600" dirty="0">
              <a:solidFill>
                <a:schemeClr val="tx1">
                  <a:lumMod val="65000"/>
                  <a:lumOff val="35000"/>
                </a:schemeClr>
              </a:solidFill>
              <a:latin typeface="Consolas" panose="020B0609020204030204" pitchFamily="49" charset="0"/>
              <a:cs typeface="Courier New" panose="02070309020205020404" pitchFamily="49" charset="0"/>
            </a:endParaRPr>
          </a:p>
          <a:p>
            <a:pPr marL="1028700" lvl="1" indent="-571500">
              <a:buFont typeface="Arial" panose="020B0604020202020204" pitchFamily="34" charset="0"/>
              <a:buChar char="•"/>
            </a:pPr>
            <a:r>
              <a:rPr lang="en-GB" sz="3600" dirty="0">
                <a:solidFill>
                  <a:schemeClr val="tx1">
                    <a:lumMod val="65000"/>
                    <a:lumOff val="35000"/>
                  </a:schemeClr>
                </a:solidFill>
                <a:latin typeface="Consolas" panose="020B0609020204030204" pitchFamily="49" charset="0"/>
                <a:cs typeface="Courier New" panose="02070309020205020404" pitchFamily="49" charset="0"/>
              </a:rPr>
              <a:t>git </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init</a:t>
            </a:r>
            <a:endParaRPr lang="en-GB" sz="3600" dirty="0">
              <a:solidFill>
                <a:schemeClr val="tx1">
                  <a:lumMod val="65000"/>
                  <a:lumOff val="35000"/>
                </a:schemeClr>
              </a:solidFill>
              <a:latin typeface="Consolas" panose="020B0609020204030204" pitchFamily="49" charset="0"/>
              <a:cs typeface="Courier New" panose="02070309020205020404" pitchFamily="49" charset="0"/>
            </a:endParaRPr>
          </a:p>
          <a:p>
            <a:endParaRPr lang="en-GB" sz="4000" dirty="0"/>
          </a:p>
        </p:txBody>
      </p:sp>
      <p:sp>
        <p:nvSpPr>
          <p:cNvPr id="12" name="TextBox 11">
            <a:extLst>
              <a:ext uri="{FF2B5EF4-FFF2-40B4-BE49-F238E27FC236}">
                <a16:creationId xmlns:a16="http://schemas.microsoft.com/office/drawing/2014/main" id="{47629197-76CE-4435-B977-2F715E1D1632}"/>
              </a:ext>
            </a:extLst>
          </p:cNvPr>
          <p:cNvSpPr txBox="1"/>
          <p:nvPr/>
        </p:nvSpPr>
        <p:spPr>
          <a:xfrm>
            <a:off x="11551298" y="4423732"/>
            <a:ext cx="11588620" cy="1323439"/>
          </a:xfrm>
          <a:prstGeom prst="rect">
            <a:avLst/>
          </a:prstGeom>
          <a:noFill/>
        </p:spPr>
        <p:txBody>
          <a:bodyPr wrap="square" rtlCol="0">
            <a:spAutoFit/>
          </a:bodyPr>
          <a:lstStyle/>
          <a:p>
            <a:r>
              <a:rPr lang="en-GB" sz="4000" dirty="0"/>
              <a:t>This local repository can then be opened in VS Code via the Open Folder option under the Source Control tab.</a:t>
            </a:r>
          </a:p>
        </p:txBody>
      </p:sp>
      <p:pic>
        <p:nvPicPr>
          <p:cNvPr id="4" name="Picture 3">
            <a:extLst>
              <a:ext uri="{FF2B5EF4-FFF2-40B4-BE49-F238E27FC236}">
                <a16:creationId xmlns:a16="http://schemas.microsoft.com/office/drawing/2014/main" id="{FC0655A1-9494-4E78-950D-F82E2843A8BD}"/>
              </a:ext>
            </a:extLst>
          </p:cNvPr>
          <p:cNvPicPr>
            <a:picLocks noChangeAspect="1"/>
          </p:cNvPicPr>
          <p:nvPr/>
        </p:nvPicPr>
        <p:blipFill rotWithShape="1">
          <a:blip r:embed="rId2"/>
          <a:srcRect l="2967" t="1874" r="4194" b="5826"/>
          <a:stretch/>
        </p:blipFill>
        <p:spPr>
          <a:xfrm>
            <a:off x="14683599" y="6086692"/>
            <a:ext cx="5843748" cy="6419140"/>
          </a:xfrm>
          <a:prstGeom prst="rect">
            <a:avLst/>
          </a:prstGeom>
        </p:spPr>
      </p:pic>
      <p:sp>
        <p:nvSpPr>
          <p:cNvPr id="13" name="Title 2">
            <a:extLst>
              <a:ext uri="{FF2B5EF4-FFF2-40B4-BE49-F238E27FC236}">
                <a16:creationId xmlns:a16="http://schemas.microsoft.com/office/drawing/2014/main" id="{D94B983E-C8E7-4249-9E76-FF4B505A6CCA}"/>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Creating a Local Repository</a:t>
            </a:r>
          </a:p>
        </p:txBody>
      </p:sp>
      <p:pic>
        <p:nvPicPr>
          <p:cNvPr id="14" name="bangor_logo_c1_flush.pdf">
            <a:extLst>
              <a:ext uri="{FF2B5EF4-FFF2-40B4-BE49-F238E27FC236}">
                <a16:creationId xmlns:a16="http://schemas.microsoft.com/office/drawing/2014/main" id="{A61ADDDF-E728-4FF8-BEA2-E9114291BA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4881284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6863417"/>
          </a:xfrm>
          <a:prstGeom prst="rect">
            <a:avLst/>
          </a:prstGeom>
          <a:noFill/>
        </p:spPr>
        <p:txBody>
          <a:bodyPr wrap="square" rtlCol="0">
            <a:spAutoFit/>
          </a:bodyPr>
          <a:lstStyle/>
          <a:p>
            <a:pPr marL="571500" indent="-571500">
              <a:buFont typeface="Arial" panose="020B0604020202020204" pitchFamily="34" charset="0"/>
              <a:buChar char="•"/>
            </a:pPr>
            <a:r>
              <a:rPr lang="en-GB" sz="4000" dirty="0"/>
              <a:t>Inside the </a:t>
            </a:r>
            <a:r>
              <a:rPr lang="en-GB" sz="4000" i="1" dirty="0" err="1"/>
              <a:t>hello_world</a:t>
            </a:r>
            <a:r>
              <a:rPr lang="en-GB" sz="4000" i="1" dirty="0"/>
              <a:t> </a:t>
            </a:r>
            <a:r>
              <a:rPr lang="en-GB" sz="4000" dirty="0"/>
              <a:t>directory create a file called </a:t>
            </a:r>
            <a:r>
              <a:rPr lang="en-GB" sz="4000" i="1" dirty="0"/>
              <a:t>data.txt</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After doing so, you will see in the Source Control tab that the data.txt file shows up with the letter </a:t>
            </a:r>
            <a:r>
              <a:rPr lang="en-GB" sz="4000" b="1" dirty="0"/>
              <a:t>U</a:t>
            </a:r>
            <a:r>
              <a:rPr lang="en-GB" sz="4000" dirty="0"/>
              <a:t> besides it. </a:t>
            </a:r>
            <a:r>
              <a:rPr lang="en-GB" sz="4000" b="1" dirty="0"/>
              <a:t>U </a:t>
            </a:r>
            <a:r>
              <a:rPr lang="en-GB" sz="4000" dirty="0"/>
              <a:t>stands for untracked file, meaning a file that is new or changed, but has not yet been added to the repository.</a:t>
            </a:r>
          </a:p>
        </p:txBody>
      </p:sp>
      <p:pic>
        <p:nvPicPr>
          <p:cNvPr id="3" name="Picture 2">
            <a:extLst>
              <a:ext uri="{FF2B5EF4-FFF2-40B4-BE49-F238E27FC236}">
                <a16:creationId xmlns:a16="http://schemas.microsoft.com/office/drawing/2014/main" id="{C19D24BF-054D-4F1A-BA2E-E3F6A41A9D3D}"/>
              </a:ext>
            </a:extLst>
          </p:cNvPr>
          <p:cNvPicPr>
            <a:picLocks noChangeAspect="1"/>
          </p:cNvPicPr>
          <p:nvPr/>
        </p:nvPicPr>
        <p:blipFill>
          <a:blip r:embed="rId2"/>
          <a:stretch>
            <a:fillRect/>
          </a:stretch>
        </p:blipFill>
        <p:spPr>
          <a:xfrm>
            <a:off x="8833969" y="3451875"/>
            <a:ext cx="6716062" cy="3677163"/>
          </a:xfrm>
          <a:prstGeom prst="rect">
            <a:avLst/>
          </a:prstGeom>
        </p:spPr>
      </p:pic>
      <p:pic>
        <p:nvPicPr>
          <p:cNvPr id="5" name="Picture 4">
            <a:extLst>
              <a:ext uri="{FF2B5EF4-FFF2-40B4-BE49-F238E27FC236}">
                <a16:creationId xmlns:a16="http://schemas.microsoft.com/office/drawing/2014/main" id="{2F0C339B-5EF3-4060-AFA0-D405CDF3F2A9}"/>
              </a:ext>
            </a:extLst>
          </p:cNvPr>
          <p:cNvPicPr>
            <a:picLocks noChangeAspect="1"/>
          </p:cNvPicPr>
          <p:nvPr/>
        </p:nvPicPr>
        <p:blipFill>
          <a:blip r:embed="rId3"/>
          <a:stretch>
            <a:fillRect/>
          </a:stretch>
        </p:blipFill>
        <p:spPr>
          <a:xfrm>
            <a:off x="8220101" y="9325664"/>
            <a:ext cx="7943798" cy="3677164"/>
          </a:xfrm>
          <a:prstGeom prst="rect">
            <a:avLst/>
          </a:prstGeom>
        </p:spPr>
      </p:pic>
      <p:sp>
        <p:nvSpPr>
          <p:cNvPr id="12" name="Title 2">
            <a:extLst>
              <a:ext uri="{FF2B5EF4-FFF2-40B4-BE49-F238E27FC236}">
                <a16:creationId xmlns:a16="http://schemas.microsoft.com/office/drawing/2014/main" id="{6B61B6C0-4C01-4020-9AA4-94189FF17C27}"/>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Tracking Changes</a:t>
            </a:r>
          </a:p>
        </p:txBody>
      </p:sp>
      <p:pic>
        <p:nvPicPr>
          <p:cNvPr id="14" name="bangor_logo_c1_flush.pdf">
            <a:extLst>
              <a:ext uri="{FF2B5EF4-FFF2-40B4-BE49-F238E27FC236}">
                <a16:creationId xmlns:a16="http://schemas.microsoft.com/office/drawing/2014/main" id="{9AFF4CF2-E91D-4DB9-B0AF-F472ED10B79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22410216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376786"/>
            <a:ext cx="22031483" cy="9941183"/>
          </a:xfrm>
          <a:prstGeom prst="rect">
            <a:avLst/>
          </a:prstGeom>
          <a:noFill/>
        </p:spPr>
        <p:txBody>
          <a:bodyPr wrap="square" rtlCol="0">
            <a:spAutoFit/>
          </a:bodyPr>
          <a:lstStyle/>
          <a:p>
            <a:pPr marL="571500" indent="-571500">
              <a:buFont typeface="Arial" panose="020B0604020202020204" pitchFamily="34" charset="0"/>
              <a:buChar char="•"/>
            </a:pPr>
            <a:r>
              <a:rPr lang="en-GB" sz="4000" dirty="0"/>
              <a:t>Click the plus icon (+) by the data.txt file listing to track the file by the repository.</a:t>
            </a:r>
          </a:p>
          <a:p>
            <a:pPr marL="571500"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Once added, the letter next to the file will change to A. A represents a new file that has been added to the repository. To commit the changes, type a commit message into the input box at the top of the Source Control tab and click the check icon to perform the commit</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sz="4000" dirty="0"/>
              <a:t>You will notice that there are now no pending changes</a:t>
            </a:r>
          </a:p>
        </p:txBody>
      </p:sp>
      <p:pic>
        <p:nvPicPr>
          <p:cNvPr id="3" name="Picture 2">
            <a:extLst>
              <a:ext uri="{FF2B5EF4-FFF2-40B4-BE49-F238E27FC236}">
                <a16:creationId xmlns:a16="http://schemas.microsoft.com/office/drawing/2014/main" id="{292AC89A-4191-4D25-8E24-1BF0DA381E8A}"/>
              </a:ext>
            </a:extLst>
          </p:cNvPr>
          <p:cNvPicPr>
            <a:picLocks noChangeAspect="1"/>
          </p:cNvPicPr>
          <p:nvPr/>
        </p:nvPicPr>
        <p:blipFill>
          <a:blip r:embed="rId2"/>
          <a:stretch>
            <a:fillRect/>
          </a:stretch>
        </p:blipFill>
        <p:spPr>
          <a:xfrm>
            <a:off x="8462749" y="3249237"/>
            <a:ext cx="5907340" cy="2719801"/>
          </a:xfrm>
          <a:prstGeom prst="rect">
            <a:avLst/>
          </a:prstGeom>
        </p:spPr>
      </p:pic>
      <p:pic>
        <p:nvPicPr>
          <p:cNvPr id="5" name="Picture 4">
            <a:extLst>
              <a:ext uri="{FF2B5EF4-FFF2-40B4-BE49-F238E27FC236}">
                <a16:creationId xmlns:a16="http://schemas.microsoft.com/office/drawing/2014/main" id="{9BACC330-9B0D-4514-8E49-28E674C37150}"/>
              </a:ext>
            </a:extLst>
          </p:cNvPr>
          <p:cNvPicPr>
            <a:picLocks noChangeAspect="1"/>
          </p:cNvPicPr>
          <p:nvPr/>
        </p:nvPicPr>
        <p:blipFill>
          <a:blip r:embed="rId3"/>
          <a:stretch>
            <a:fillRect/>
          </a:stretch>
        </p:blipFill>
        <p:spPr>
          <a:xfrm>
            <a:off x="8668969" y="8029010"/>
            <a:ext cx="5494900" cy="3110598"/>
          </a:xfrm>
          <a:prstGeom prst="rect">
            <a:avLst/>
          </a:prstGeom>
        </p:spPr>
      </p:pic>
      <p:sp>
        <p:nvSpPr>
          <p:cNvPr id="12" name="Title 2">
            <a:extLst>
              <a:ext uri="{FF2B5EF4-FFF2-40B4-BE49-F238E27FC236}">
                <a16:creationId xmlns:a16="http://schemas.microsoft.com/office/drawing/2014/main" id="{65ECD16A-DAFF-4307-9A5B-D258F4AAC7A4}"/>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Tracking Changes</a:t>
            </a:r>
          </a:p>
        </p:txBody>
      </p:sp>
      <p:pic>
        <p:nvPicPr>
          <p:cNvPr id="13" name="bangor_logo_c1_flush.pdf">
            <a:extLst>
              <a:ext uri="{FF2B5EF4-FFF2-40B4-BE49-F238E27FC236}">
                <a16:creationId xmlns:a16="http://schemas.microsoft.com/office/drawing/2014/main" id="{CE9BCA27-3FBB-4BC0-9D3B-D90C069BC32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68590124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8525411"/>
          </a:xfrm>
          <a:prstGeom prst="rect">
            <a:avLst/>
          </a:prstGeom>
          <a:noFill/>
        </p:spPr>
        <p:txBody>
          <a:bodyPr wrap="square" rtlCol="0">
            <a:spAutoFit/>
          </a:bodyPr>
          <a:lstStyle/>
          <a:p>
            <a:pPr marL="571500" indent="-571500">
              <a:buFont typeface="Arial" panose="020B0604020202020204" pitchFamily="34" charset="0"/>
              <a:buChar char="•"/>
            </a:pPr>
            <a:r>
              <a:rPr lang="en-GB" sz="4000" dirty="0"/>
              <a:t>Modify the contents of </a:t>
            </a:r>
            <a:r>
              <a:rPr lang="en-GB" sz="4000" i="1" dirty="0"/>
              <a:t>data.txt </a:t>
            </a:r>
            <a:r>
              <a:rPr lang="en-GB" sz="4000" dirty="0"/>
              <a:t>and save the file</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In the Source Control tab you will see that the file has been changed. It will show the letter M next to it, which stands for a file that has been modified.</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Click the </a:t>
            </a:r>
            <a:r>
              <a:rPr lang="en-GB" sz="4000" b="1" dirty="0"/>
              <a:t>plus</a:t>
            </a:r>
            <a:r>
              <a:rPr lang="en-GB" sz="4000" dirty="0"/>
              <a:t> icon (</a:t>
            </a:r>
            <a:r>
              <a:rPr lang="en-GB" sz="4000" b="1" dirty="0"/>
              <a:t>+</a:t>
            </a:r>
            <a:r>
              <a:rPr lang="en-GB" sz="4000" dirty="0"/>
              <a:t>) by the data.txt file to add the file to the staging area</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To commit the changes, type a commit message into the input box at the top of the Source Control tab and click the </a:t>
            </a:r>
            <a:r>
              <a:rPr lang="en-GB" sz="4000" b="1" dirty="0"/>
              <a:t>check</a:t>
            </a:r>
            <a:r>
              <a:rPr lang="en-GB" sz="4000" dirty="0"/>
              <a:t> icon to perform the commit</a:t>
            </a:r>
          </a:p>
        </p:txBody>
      </p:sp>
      <p:pic>
        <p:nvPicPr>
          <p:cNvPr id="3" name="Picture 2">
            <a:extLst>
              <a:ext uri="{FF2B5EF4-FFF2-40B4-BE49-F238E27FC236}">
                <a16:creationId xmlns:a16="http://schemas.microsoft.com/office/drawing/2014/main" id="{EC46FD52-5562-49D3-B12C-011E9E4EF0FF}"/>
              </a:ext>
            </a:extLst>
          </p:cNvPr>
          <p:cNvPicPr>
            <a:picLocks noChangeAspect="1"/>
          </p:cNvPicPr>
          <p:nvPr/>
        </p:nvPicPr>
        <p:blipFill>
          <a:blip r:embed="rId2"/>
          <a:stretch>
            <a:fillRect/>
          </a:stretch>
        </p:blipFill>
        <p:spPr>
          <a:xfrm>
            <a:off x="7394469" y="5218376"/>
            <a:ext cx="9595061" cy="2984417"/>
          </a:xfrm>
          <a:prstGeom prst="rect">
            <a:avLst/>
          </a:prstGeom>
        </p:spPr>
      </p:pic>
      <p:sp>
        <p:nvSpPr>
          <p:cNvPr id="7" name="Title 2">
            <a:extLst>
              <a:ext uri="{FF2B5EF4-FFF2-40B4-BE49-F238E27FC236}">
                <a16:creationId xmlns:a16="http://schemas.microsoft.com/office/drawing/2014/main" id="{97F13CDA-DE05-4CD1-B046-391C295D480B}"/>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Tracking Changes</a:t>
            </a:r>
          </a:p>
        </p:txBody>
      </p:sp>
      <p:pic>
        <p:nvPicPr>
          <p:cNvPr id="12" name="bangor_logo_c1_flush.pdf">
            <a:extLst>
              <a:ext uri="{FF2B5EF4-FFF2-40B4-BE49-F238E27FC236}">
                <a16:creationId xmlns:a16="http://schemas.microsoft.com/office/drawing/2014/main" id="{087FE846-32D0-4878-8581-68CA6B9958B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69719191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1938992"/>
          </a:xfrm>
          <a:prstGeom prst="rect">
            <a:avLst/>
          </a:prstGeom>
          <a:noFill/>
        </p:spPr>
        <p:txBody>
          <a:bodyPr wrap="square" rtlCol="0">
            <a:spAutoFit/>
          </a:bodyPr>
          <a:lstStyle/>
          <a:p>
            <a:pPr marL="571500" indent="-571500">
              <a:buFont typeface="Arial" panose="020B0604020202020204" pitchFamily="34" charset="0"/>
              <a:buChar char="•"/>
            </a:pPr>
            <a:r>
              <a:rPr lang="en-GB" sz="4000" dirty="0"/>
              <a:t>To view the changes, open the Source Control tab and double-click the data.txt file. This will open a typical diff view with the previously committed version of the file on the left and the current version of the file on the right.</a:t>
            </a:r>
          </a:p>
        </p:txBody>
      </p:sp>
      <p:pic>
        <p:nvPicPr>
          <p:cNvPr id="3" name="Picture 2">
            <a:extLst>
              <a:ext uri="{FF2B5EF4-FFF2-40B4-BE49-F238E27FC236}">
                <a16:creationId xmlns:a16="http://schemas.microsoft.com/office/drawing/2014/main" id="{7824FCDA-5A1E-4D45-A6AF-375D438D3D9D}"/>
              </a:ext>
            </a:extLst>
          </p:cNvPr>
          <p:cNvPicPr>
            <a:picLocks noChangeAspect="1"/>
          </p:cNvPicPr>
          <p:nvPr/>
        </p:nvPicPr>
        <p:blipFill>
          <a:blip r:embed="rId2"/>
          <a:stretch>
            <a:fillRect/>
          </a:stretch>
        </p:blipFill>
        <p:spPr>
          <a:xfrm>
            <a:off x="4338917" y="4854384"/>
            <a:ext cx="16188430" cy="2815379"/>
          </a:xfrm>
          <a:prstGeom prst="rect">
            <a:avLst/>
          </a:prstGeom>
        </p:spPr>
      </p:pic>
      <p:sp>
        <p:nvSpPr>
          <p:cNvPr id="7" name="Title 2">
            <a:extLst>
              <a:ext uri="{FF2B5EF4-FFF2-40B4-BE49-F238E27FC236}">
                <a16:creationId xmlns:a16="http://schemas.microsoft.com/office/drawing/2014/main" id="{1A03F513-77E8-4954-913D-DC1246132414}"/>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Viewing Changes</a:t>
            </a:r>
          </a:p>
        </p:txBody>
      </p:sp>
      <p:pic>
        <p:nvPicPr>
          <p:cNvPr id="12" name="bangor_logo_c1_flush.pdf">
            <a:extLst>
              <a:ext uri="{FF2B5EF4-FFF2-40B4-BE49-F238E27FC236}">
                <a16:creationId xmlns:a16="http://schemas.microsoft.com/office/drawing/2014/main" id="{1803384A-5BEC-4D72-A535-166F1A89713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99826767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C02C77C-0B62-4CC4-8805-0F861A08C536}"/>
              </a:ext>
            </a:extLst>
          </p:cNvPr>
          <p:cNvSpPr txBox="1"/>
          <p:nvPr/>
        </p:nvSpPr>
        <p:spPr>
          <a:xfrm>
            <a:off x="640449" y="317994"/>
            <a:ext cx="19886898" cy="1323439"/>
          </a:xfrm>
          <a:prstGeom prst="rect">
            <a:avLst/>
          </a:prstGeom>
          <a:noFill/>
        </p:spPr>
        <p:txBody>
          <a:bodyPr wrap="square" rtlCol="0">
            <a:spAutoFit/>
          </a:bodyPr>
          <a:lstStyle/>
          <a:p>
            <a:r>
              <a:rPr lang="en-GB" sz="8000" dirty="0">
                <a:solidFill>
                  <a:schemeClr val="bg1"/>
                </a:solidFill>
              </a:rPr>
              <a:t>Theory: What is Version Control (VC)?</a:t>
            </a:r>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19717491" cy="10064294"/>
          </a:xfrm>
          <a:prstGeom prst="rect">
            <a:avLst/>
          </a:prstGeom>
          <a:noFill/>
        </p:spPr>
        <p:txBody>
          <a:bodyPr wrap="square" rtlCol="0">
            <a:spAutoFit/>
          </a:bodyPr>
          <a:lstStyle/>
          <a:p>
            <a:pPr marL="571500" indent="-571500">
              <a:buFont typeface="Arial" panose="020B0604020202020204" pitchFamily="34" charset="0"/>
              <a:buChar char="•"/>
            </a:pPr>
            <a:r>
              <a:rPr lang="en-GB" sz="4000" dirty="0"/>
              <a:t>You have almost certainly used version control before, perhaps without even realising it</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It’s built-in to many popular modern programs including Microsoft office and many programming environments to help keep new work saved and backed up</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For example in word and other Microsoft office apps it can be accessed on the top bar:</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The built-in version control is also useful in accessing unsaved documents </a:t>
            </a:r>
          </a:p>
          <a:p>
            <a:pPr marL="571500" indent="-571500">
              <a:buFont typeface="Arial" panose="020B0604020202020204" pitchFamily="34" charset="0"/>
              <a:buChar char="•"/>
            </a:pPr>
            <a:endParaRPr lang="en-GB" sz="4000" dirty="0"/>
          </a:p>
        </p:txBody>
      </p:sp>
      <p:pic>
        <p:nvPicPr>
          <p:cNvPr id="3" name="Picture 2">
            <a:extLst>
              <a:ext uri="{FF2B5EF4-FFF2-40B4-BE49-F238E27FC236}">
                <a16:creationId xmlns:a16="http://schemas.microsoft.com/office/drawing/2014/main" id="{FD61BE75-036F-46A5-8149-6464E94B8441}"/>
              </a:ext>
            </a:extLst>
          </p:cNvPr>
          <p:cNvPicPr>
            <a:picLocks noChangeAspect="1"/>
          </p:cNvPicPr>
          <p:nvPr/>
        </p:nvPicPr>
        <p:blipFill>
          <a:blip r:embed="rId2"/>
          <a:stretch>
            <a:fillRect/>
          </a:stretch>
        </p:blipFill>
        <p:spPr>
          <a:xfrm>
            <a:off x="1855854" y="5759040"/>
            <a:ext cx="10631271" cy="4818589"/>
          </a:xfrm>
          <a:prstGeom prst="rect">
            <a:avLst/>
          </a:prstGeom>
        </p:spPr>
      </p:pic>
      <p:pic>
        <p:nvPicPr>
          <p:cNvPr id="5" name="Picture 4">
            <a:extLst>
              <a:ext uri="{FF2B5EF4-FFF2-40B4-BE49-F238E27FC236}">
                <a16:creationId xmlns:a16="http://schemas.microsoft.com/office/drawing/2014/main" id="{08B0B5AA-12DD-4FCC-A730-6FE0EFC2FF95}"/>
              </a:ext>
            </a:extLst>
          </p:cNvPr>
          <p:cNvPicPr>
            <a:picLocks noChangeAspect="1"/>
          </p:cNvPicPr>
          <p:nvPr/>
        </p:nvPicPr>
        <p:blipFill>
          <a:blip r:embed="rId3"/>
          <a:stretch>
            <a:fillRect/>
          </a:stretch>
        </p:blipFill>
        <p:spPr>
          <a:xfrm>
            <a:off x="14366714" y="5759040"/>
            <a:ext cx="5955360" cy="4671749"/>
          </a:xfrm>
          <a:prstGeom prst="rect">
            <a:avLst/>
          </a:prstGeom>
        </p:spPr>
      </p:pic>
      <p:sp>
        <p:nvSpPr>
          <p:cNvPr id="6" name="Rectangle 5">
            <a:extLst>
              <a:ext uri="{FF2B5EF4-FFF2-40B4-BE49-F238E27FC236}">
                <a16:creationId xmlns:a16="http://schemas.microsoft.com/office/drawing/2014/main" id="{99FB61CA-37A4-4DED-8844-EF175D6424F8}"/>
              </a:ext>
            </a:extLst>
          </p:cNvPr>
          <p:cNvSpPr/>
          <p:nvPr/>
        </p:nvSpPr>
        <p:spPr>
          <a:xfrm>
            <a:off x="6219766" y="9390155"/>
            <a:ext cx="2193939" cy="73474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bangor_logo_c1_flush.pdf">
            <a:extLst>
              <a:ext uri="{FF2B5EF4-FFF2-40B4-BE49-F238E27FC236}">
                <a16:creationId xmlns:a16="http://schemas.microsoft.com/office/drawing/2014/main" id="{160221F9-A181-4B4C-9DF2-F1AEEC07C48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94672235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277423"/>
            <a:ext cx="21832688" cy="5016758"/>
          </a:xfrm>
          <a:prstGeom prst="rect">
            <a:avLst/>
          </a:prstGeom>
          <a:noFill/>
        </p:spPr>
        <p:txBody>
          <a:bodyPr wrap="square" rtlCol="0">
            <a:spAutoFit/>
          </a:bodyPr>
          <a:lstStyle/>
          <a:p>
            <a:pPr marL="571500" indent="-571500">
              <a:buFont typeface="Arial" panose="020B0604020202020204" pitchFamily="34" charset="0"/>
              <a:buChar char="•"/>
            </a:pPr>
            <a:r>
              <a:rPr lang="en-GB" sz="4000" dirty="0"/>
              <a:t>Paste in the repository URL and press Enter. </a:t>
            </a:r>
          </a:p>
          <a:p>
            <a:endParaRPr lang="en-GB" sz="4000" dirty="0"/>
          </a:p>
          <a:p>
            <a:endParaRPr lang="en-GB" sz="4000" dirty="0"/>
          </a:p>
          <a:p>
            <a:endParaRPr lang="en-GB" sz="4000" dirty="0"/>
          </a:p>
          <a:p>
            <a:endParaRPr lang="en-GB" sz="4000" dirty="0"/>
          </a:p>
          <a:p>
            <a:endParaRPr lang="en-GB" sz="4000" dirty="0"/>
          </a:p>
          <a:p>
            <a:pPr marL="571500" indent="-571500">
              <a:buFont typeface="Arial" panose="020B0604020202020204" pitchFamily="34" charset="0"/>
              <a:buChar char="•"/>
            </a:pPr>
            <a:r>
              <a:rPr lang="en-GB" sz="4000" dirty="0"/>
              <a:t>A window should open to select a location where the local clone will go. VS Code will then download the repository from GitHub and offer the option to open the files. </a:t>
            </a:r>
          </a:p>
        </p:txBody>
      </p:sp>
      <p:pic>
        <p:nvPicPr>
          <p:cNvPr id="3" name="Picture 2">
            <a:extLst>
              <a:ext uri="{FF2B5EF4-FFF2-40B4-BE49-F238E27FC236}">
                <a16:creationId xmlns:a16="http://schemas.microsoft.com/office/drawing/2014/main" id="{C8002713-20D5-4E3E-B983-C1EADA12BCEC}"/>
              </a:ext>
            </a:extLst>
          </p:cNvPr>
          <p:cNvPicPr>
            <a:picLocks noChangeAspect="1"/>
          </p:cNvPicPr>
          <p:nvPr/>
        </p:nvPicPr>
        <p:blipFill>
          <a:blip r:embed="rId2"/>
          <a:stretch>
            <a:fillRect/>
          </a:stretch>
        </p:blipFill>
        <p:spPr>
          <a:xfrm>
            <a:off x="4730832" y="3170450"/>
            <a:ext cx="14922336" cy="2292614"/>
          </a:xfrm>
          <a:prstGeom prst="rect">
            <a:avLst/>
          </a:prstGeom>
        </p:spPr>
      </p:pic>
      <p:pic>
        <p:nvPicPr>
          <p:cNvPr id="5" name="Picture 4">
            <a:extLst>
              <a:ext uri="{FF2B5EF4-FFF2-40B4-BE49-F238E27FC236}">
                <a16:creationId xmlns:a16="http://schemas.microsoft.com/office/drawing/2014/main" id="{CF0C172F-DBC4-4561-A1C7-A6340D41CDA1}"/>
              </a:ext>
            </a:extLst>
          </p:cNvPr>
          <p:cNvPicPr>
            <a:picLocks noChangeAspect="1"/>
          </p:cNvPicPr>
          <p:nvPr/>
        </p:nvPicPr>
        <p:blipFill>
          <a:blip r:embed="rId3"/>
          <a:stretch>
            <a:fillRect/>
          </a:stretch>
        </p:blipFill>
        <p:spPr>
          <a:xfrm>
            <a:off x="8707181" y="7612175"/>
            <a:ext cx="6451593" cy="3414875"/>
          </a:xfrm>
          <a:prstGeom prst="rect">
            <a:avLst/>
          </a:prstGeom>
        </p:spPr>
      </p:pic>
      <p:sp>
        <p:nvSpPr>
          <p:cNvPr id="12" name="Title 2">
            <a:extLst>
              <a:ext uri="{FF2B5EF4-FFF2-40B4-BE49-F238E27FC236}">
                <a16:creationId xmlns:a16="http://schemas.microsoft.com/office/drawing/2014/main" id="{3860A475-B90D-4517-AE27-4A042F4C26DA}"/>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Cloning from GitHub</a:t>
            </a:r>
          </a:p>
        </p:txBody>
      </p:sp>
      <p:pic>
        <p:nvPicPr>
          <p:cNvPr id="13" name="bangor_logo_c1_flush.pdf">
            <a:extLst>
              <a:ext uri="{FF2B5EF4-FFF2-40B4-BE49-F238E27FC236}">
                <a16:creationId xmlns:a16="http://schemas.microsoft.com/office/drawing/2014/main" id="{0F9BEDD8-F49D-43FC-A008-0335CCB4A35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16551199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277423"/>
            <a:ext cx="10525782" cy="1323439"/>
          </a:xfrm>
          <a:prstGeom prst="rect">
            <a:avLst/>
          </a:prstGeom>
          <a:noFill/>
        </p:spPr>
        <p:txBody>
          <a:bodyPr wrap="square" rtlCol="0">
            <a:spAutoFit/>
          </a:bodyPr>
          <a:lstStyle/>
          <a:p>
            <a:r>
              <a:rPr lang="en-GB" sz="4000" dirty="0"/>
              <a:t>Obtain the GitHub repository </a:t>
            </a:r>
            <a:r>
              <a:rPr lang="en-GB" sz="4000" i="1" dirty="0"/>
              <a:t>URL</a:t>
            </a:r>
            <a:r>
              <a:rPr lang="en-GB" sz="4000" dirty="0"/>
              <a:t> by clicking the </a:t>
            </a:r>
            <a:r>
              <a:rPr lang="en-GB" sz="4000" b="1" dirty="0"/>
              <a:t>code</a:t>
            </a:r>
            <a:r>
              <a:rPr lang="en-GB" sz="4000" dirty="0"/>
              <a:t> button on the repository homepage </a:t>
            </a:r>
          </a:p>
        </p:txBody>
      </p:sp>
      <p:sp>
        <p:nvSpPr>
          <p:cNvPr id="12" name="TextBox 11">
            <a:extLst>
              <a:ext uri="{FF2B5EF4-FFF2-40B4-BE49-F238E27FC236}">
                <a16:creationId xmlns:a16="http://schemas.microsoft.com/office/drawing/2014/main" id="{AC767C6D-8BED-42FC-9E81-572241E1C1E6}"/>
              </a:ext>
            </a:extLst>
          </p:cNvPr>
          <p:cNvSpPr txBox="1"/>
          <p:nvPr/>
        </p:nvSpPr>
        <p:spPr>
          <a:xfrm>
            <a:off x="12192000" y="2277423"/>
            <a:ext cx="10525782" cy="1938992"/>
          </a:xfrm>
          <a:prstGeom prst="rect">
            <a:avLst/>
          </a:prstGeom>
          <a:noFill/>
        </p:spPr>
        <p:txBody>
          <a:bodyPr wrap="square" rtlCol="0">
            <a:spAutoFit/>
          </a:bodyPr>
          <a:lstStyle/>
          <a:p>
            <a:r>
              <a:rPr lang="en-GB" sz="4000" dirty="0"/>
              <a:t>This remote repository can then be cloned in VS Code via the </a:t>
            </a:r>
            <a:r>
              <a:rPr lang="en-GB" sz="4000" i="1" dirty="0"/>
              <a:t>Clone Repository</a:t>
            </a:r>
            <a:r>
              <a:rPr lang="en-GB" sz="4000" dirty="0"/>
              <a:t> option under the </a:t>
            </a:r>
            <a:r>
              <a:rPr lang="en-GB" sz="4000" i="1" dirty="0"/>
              <a:t>Source Control</a:t>
            </a:r>
            <a:r>
              <a:rPr lang="en-GB" sz="4000" dirty="0"/>
              <a:t> tab.</a:t>
            </a:r>
          </a:p>
        </p:txBody>
      </p:sp>
      <p:pic>
        <p:nvPicPr>
          <p:cNvPr id="3" name="Picture 2">
            <a:extLst>
              <a:ext uri="{FF2B5EF4-FFF2-40B4-BE49-F238E27FC236}">
                <a16:creationId xmlns:a16="http://schemas.microsoft.com/office/drawing/2014/main" id="{C5A96C47-7DA6-4F26-84AA-79C7DEE5EF48}"/>
              </a:ext>
            </a:extLst>
          </p:cNvPr>
          <p:cNvPicPr>
            <a:picLocks noChangeAspect="1"/>
          </p:cNvPicPr>
          <p:nvPr/>
        </p:nvPicPr>
        <p:blipFill>
          <a:blip r:embed="rId2"/>
          <a:stretch>
            <a:fillRect/>
          </a:stretch>
        </p:blipFill>
        <p:spPr>
          <a:xfrm>
            <a:off x="1463309" y="4670687"/>
            <a:ext cx="7573432" cy="6268325"/>
          </a:xfrm>
          <a:prstGeom prst="rect">
            <a:avLst/>
          </a:prstGeom>
        </p:spPr>
      </p:pic>
      <p:pic>
        <p:nvPicPr>
          <p:cNvPr id="6" name="Picture 5">
            <a:extLst>
              <a:ext uri="{FF2B5EF4-FFF2-40B4-BE49-F238E27FC236}">
                <a16:creationId xmlns:a16="http://schemas.microsoft.com/office/drawing/2014/main" id="{35788E86-C5B7-49FF-99F4-CEB462B24E3C}"/>
              </a:ext>
            </a:extLst>
          </p:cNvPr>
          <p:cNvPicPr>
            <a:picLocks noChangeAspect="1"/>
          </p:cNvPicPr>
          <p:nvPr/>
        </p:nvPicPr>
        <p:blipFill>
          <a:blip r:embed="rId3"/>
          <a:stretch>
            <a:fillRect/>
          </a:stretch>
        </p:blipFill>
        <p:spPr>
          <a:xfrm>
            <a:off x="14253421" y="4969135"/>
            <a:ext cx="6273926" cy="7219150"/>
          </a:xfrm>
          <a:prstGeom prst="rect">
            <a:avLst/>
          </a:prstGeom>
        </p:spPr>
      </p:pic>
      <p:sp>
        <p:nvSpPr>
          <p:cNvPr id="13" name="Title 2">
            <a:extLst>
              <a:ext uri="{FF2B5EF4-FFF2-40B4-BE49-F238E27FC236}">
                <a16:creationId xmlns:a16="http://schemas.microsoft.com/office/drawing/2014/main" id="{8B8B834C-23FF-43B1-BB99-0FCC7C9591E0}"/>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Cloning from GitHub</a:t>
            </a:r>
          </a:p>
        </p:txBody>
      </p:sp>
      <p:pic>
        <p:nvPicPr>
          <p:cNvPr id="14" name="bangor_logo_c1_flush.pdf">
            <a:extLst>
              <a:ext uri="{FF2B5EF4-FFF2-40B4-BE49-F238E27FC236}">
                <a16:creationId xmlns:a16="http://schemas.microsoft.com/office/drawing/2014/main" id="{0666B309-9555-494F-9FAE-70622D53E84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89800550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533051"/>
            <a:ext cx="22219550" cy="6247864"/>
          </a:xfrm>
          <a:prstGeom prst="rect">
            <a:avLst/>
          </a:prstGeom>
          <a:noFill/>
        </p:spPr>
        <p:txBody>
          <a:bodyPr wrap="square" rtlCol="0">
            <a:spAutoFit/>
          </a:bodyPr>
          <a:lstStyle/>
          <a:p>
            <a:pPr marL="571500" indent="-571500">
              <a:buFont typeface="Arial" panose="020B0604020202020204" pitchFamily="34" charset="0"/>
              <a:buChar char="•"/>
            </a:pPr>
            <a:r>
              <a:rPr lang="en-GB" sz="4000" dirty="0"/>
              <a:t>To upload our local git repository to GitHub, select the Publish Branch option that will be available after the initial commit in the Source Control tab: </a:t>
            </a:r>
          </a:p>
          <a:p>
            <a:endParaRPr lang="en-GB" sz="4000" dirty="0"/>
          </a:p>
          <a:p>
            <a:endParaRPr lang="en-GB" sz="4000" dirty="0"/>
          </a:p>
          <a:p>
            <a:endParaRPr lang="en-GB" sz="4000" dirty="0"/>
          </a:p>
          <a:p>
            <a:endParaRPr lang="en-GB" sz="4000" dirty="0"/>
          </a:p>
          <a:p>
            <a:endParaRPr lang="en-GB" sz="4000" dirty="0"/>
          </a:p>
          <a:p>
            <a:endParaRPr lang="en-GB" sz="4000" dirty="0"/>
          </a:p>
          <a:p>
            <a:endParaRPr lang="en-GB" sz="4000" dirty="0"/>
          </a:p>
          <a:p>
            <a:pPr marL="571500" indent="-571500">
              <a:buFont typeface="Arial" panose="020B0604020202020204" pitchFamily="34" charset="0"/>
              <a:buChar char="•"/>
            </a:pPr>
            <a:r>
              <a:rPr lang="en-GB" sz="4000" dirty="0"/>
              <a:t>Follow the prompt, you will be given the choice between a private and public repository</a:t>
            </a:r>
            <a:endParaRPr lang="en-GB" sz="4000" i="1" dirty="0"/>
          </a:p>
        </p:txBody>
      </p:sp>
      <p:pic>
        <p:nvPicPr>
          <p:cNvPr id="3" name="Picture 2">
            <a:extLst>
              <a:ext uri="{FF2B5EF4-FFF2-40B4-BE49-F238E27FC236}">
                <a16:creationId xmlns:a16="http://schemas.microsoft.com/office/drawing/2014/main" id="{20C17228-034C-4CED-8534-C4BCF0389480}"/>
              </a:ext>
            </a:extLst>
          </p:cNvPr>
          <p:cNvPicPr>
            <a:picLocks noChangeAspect="1"/>
          </p:cNvPicPr>
          <p:nvPr/>
        </p:nvPicPr>
        <p:blipFill>
          <a:blip r:embed="rId2"/>
          <a:stretch>
            <a:fillRect/>
          </a:stretch>
        </p:blipFill>
        <p:spPr>
          <a:xfrm>
            <a:off x="7600309" y="4062246"/>
            <a:ext cx="7675550" cy="3614834"/>
          </a:xfrm>
          <a:prstGeom prst="rect">
            <a:avLst/>
          </a:prstGeom>
        </p:spPr>
      </p:pic>
      <p:pic>
        <p:nvPicPr>
          <p:cNvPr id="5" name="Picture 4">
            <a:extLst>
              <a:ext uri="{FF2B5EF4-FFF2-40B4-BE49-F238E27FC236}">
                <a16:creationId xmlns:a16="http://schemas.microsoft.com/office/drawing/2014/main" id="{C339CE44-6789-46F4-BE88-B3868CE6E6BC}"/>
              </a:ext>
            </a:extLst>
          </p:cNvPr>
          <p:cNvPicPr>
            <a:picLocks noChangeAspect="1"/>
          </p:cNvPicPr>
          <p:nvPr/>
        </p:nvPicPr>
        <p:blipFill>
          <a:blip r:embed="rId3"/>
          <a:stretch>
            <a:fillRect/>
          </a:stretch>
        </p:blipFill>
        <p:spPr>
          <a:xfrm>
            <a:off x="4100710" y="8981559"/>
            <a:ext cx="16182579" cy="3027278"/>
          </a:xfrm>
          <a:prstGeom prst="rect">
            <a:avLst/>
          </a:prstGeom>
        </p:spPr>
      </p:pic>
      <p:sp>
        <p:nvSpPr>
          <p:cNvPr id="12" name="Title 2">
            <a:extLst>
              <a:ext uri="{FF2B5EF4-FFF2-40B4-BE49-F238E27FC236}">
                <a16:creationId xmlns:a16="http://schemas.microsoft.com/office/drawing/2014/main" id="{3C5BE476-FC0A-48F4-8C08-853D4B2BAF33}"/>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Publish Branch</a:t>
            </a:r>
          </a:p>
        </p:txBody>
      </p:sp>
      <p:pic>
        <p:nvPicPr>
          <p:cNvPr id="13" name="bangor_logo_c1_flush.pdf">
            <a:extLst>
              <a:ext uri="{FF2B5EF4-FFF2-40B4-BE49-F238E27FC236}">
                <a16:creationId xmlns:a16="http://schemas.microsoft.com/office/drawing/2014/main" id="{2D516451-FB12-4B92-90AC-D7416D3E83F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11885776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1938992"/>
          </a:xfrm>
          <a:prstGeom prst="rect">
            <a:avLst/>
          </a:prstGeom>
          <a:noFill/>
        </p:spPr>
        <p:txBody>
          <a:bodyPr wrap="square" rtlCol="0">
            <a:spAutoFit/>
          </a:bodyPr>
          <a:lstStyle/>
          <a:p>
            <a:pPr marL="571500" indent="-571500">
              <a:buFont typeface="Arial" panose="020B0604020202020204" pitchFamily="34" charset="0"/>
              <a:buChar char="•"/>
            </a:pPr>
            <a:r>
              <a:rPr lang="en-GB" sz="4000" dirty="0"/>
              <a:t>To upload our local commits to our GitHub repository, and to download any commits from GitHub to our local git repository, select the </a:t>
            </a:r>
            <a:r>
              <a:rPr lang="en-GB" sz="4000" i="1" dirty="0"/>
              <a:t>Sync Changes </a:t>
            </a:r>
            <a:r>
              <a:rPr lang="en-GB" sz="4000" dirty="0"/>
              <a:t>option that will be available after each </a:t>
            </a:r>
            <a:r>
              <a:rPr lang="en-GB" sz="4000" i="1" dirty="0"/>
              <a:t>commit</a:t>
            </a:r>
            <a:r>
              <a:rPr lang="en-GB" sz="4000" dirty="0"/>
              <a:t> in the </a:t>
            </a:r>
            <a:r>
              <a:rPr lang="en-GB" sz="4000" i="1" dirty="0"/>
              <a:t>Source Control </a:t>
            </a:r>
            <a:r>
              <a:rPr lang="en-GB" sz="4000" dirty="0"/>
              <a:t>tab.</a:t>
            </a:r>
            <a:endParaRPr lang="en-GB" sz="4000" i="1" dirty="0"/>
          </a:p>
        </p:txBody>
      </p:sp>
      <p:pic>
        <p:nvPicPr>
          <p:cNvPr id="3" name="Picture 2">
            <a:extLst>
              <a:ext uri="{FF2B5EF4-FFF2-40B4-BE49-F238E27FC236}">
                <a16:creationId xmlns:a16="http://schemas.microsoft.com/office/drawing/2014/main" id="{E9A63EB9-DE46-443B-9920-6C062CEE81A4}"/>
              </a:ext>
            </a:extLst>
          </p:cNvPr>
          <p:cNvPicPr>
            <a:picLocks noChangeAspect="1"/>
          </p:cNvPicPr>
          <p:nvPr/>
        </p:nvPicPr>
        <p:blipFill>
          <a:blip r:embed="rId2"/>
          <a:stretch>
            <a:fillRect/>
          </a:stretch>
        </p:blipFill>
        <p:spPr>
          <a:xfrm>
            <a:off x="7738441" y="4842075"/>
            <a:ext cx="8907118" cy="4296375"/>
          </a:xfrm>
          <a:prstGeom prst="rect">
            <a:avLst/>
          </a:prstGeom>
        </p:spPr>
      </p:pic>
      <p:sp>
        <p:nvSpPr>
          <p:cNvPr id="7" name="Title 2">
            <a:extLst>
              <a:ext uri="{FF2B5EF4-FFF2-40B4-BE49-F238E27FC236}">
                <a16:creationId xmlns:a16="http://schemas.microsoft.com/office/drawing/2014/main" id="{9FD3364E-57AC-44B0-A4CB-4D5DD54C4D16}"/>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Sync Changes (Push and Pull)</a:t>
            </a:r>
          </a:p>
        </p:txBody>
      </p:sp>
      <p:pic>
        <p:nvPicPr>
          <p:cNvPr id="12" name="bangor_logo_c1_flush.pdf">
            <a:extLst>
              <a:ext uri="{FF2B5EF4-FFF2-40B4-BE49-F238E27FC236}">
                <a16:creationId xmlns:a16="http://schemas.microsoft.com/office/drawing/2014/main" id="{48F573E0-BCE4-449F-8519-56D92033B1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2163596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42EBB0D-36B4-49D9-B568-6151407D1B46}"/>
              </a:ext>
            </a:extLst>
          </p:cNvPr>
          <p:cNvSpPr txBox="1"/>
          <p:nvPr/>
        </p:nvSpPr>
        <p:spPr>
          <a:xfrm>
            <a:off x="640450" y="2638559"/>
            <a:ext cx="22219550" cy="3046988"/>
          </a:xfrm>
          <a:prstGeom prst="rect">
            <a:avLst/>
          </a:prstGeom>
          <a:noFill/>
        </p:spPr>
        <p:txBody>
          <a:bodyPr wrap="square" rtlCol="0">
            <a:spAutoFit/>
          </a:bodyPr>
          <a:lstStyle/>
          <a:p>
            <a:pPr marL="571500" indent="-571500">
              <a:buFont typeface="Arial" panose="020B0604020202020204" pitchFamily="34" charset="0"/>
              <a:buChar char="•"/>
            </a:pPr>
            <a:r>
              <a:rPr lang="en-GB" sz="4000" dirty="0"/>
              <a:t>If we wish to ignore the changes to a file and not sync them using version control, we can make use of </a:t>
            </a:r>
            <a:r>
              <a:rPr lang="en-GB" sz="4000" i="1" dirty="0" err="1"/>
              <a:t>gitignore</a:t>
            </a:r>
            <a:endParaRPr lang="en-GB" sz="4000" i="1" dirty="0"/>
          </a:p>
          <a:p>
            <a:pPr marL="571500" indent="-571500">
              <a:buFont typeface="Arial" panose="020B0604020202020204" pitchFamily="34" charset="0"/>
              <a:buChar char="•"/>
            </a:pPr>
            <a:endParaRPr lang="en-GB" sz="2800" i="1" dirty="0"/>
          </a:p>
          <a:p>
            <a:pPr marL="571500" indent="-571500">
              <a:buFont typeface="Arial" panose="020B0604020202020204" pitchFamily="34" charset="0"/>
              <a:buChar char="•"/>
            </a:pPr>
            <a:r>
              <a:rPr lang="en-GB" sz="4000" i="1" dirty="0"/>
              <a:t>Right-clicking</a:t>
            </a:r>
            <a:r>
              <a:rPr lang="en-GB" sz="4000" dirty="0"/>
              <a:t> on the file in VS code and selecting </a:t>
            </a:r>
            <a:r>
              <a:rPr lang="en-GB" sz="4000" i="1" dirty="0"/>
              <a:t>.</a:t>
            </a:r>
            <a:r>
              <a:rPr lang="en-GB" sz="4000" i="1" dirty="0" err="1"/>
              <a:t>gitignore</a:t>
            </a:r>
            <a:r>
              <a:rPr lang="en-GB" sz="4000" dirty="0"/>
              <a:t> will send the changes to a .</a:t>
            </a:r>
            <a:r>
              <a:rPr lang="en-GB" sz="4000" dirty="0" err="1"/>
              <a:t>gitignore</a:t>
            </a:r>
            <a:r>
              <a:rPr lang="en-GB" sz="4000" dirty="0"/>
              <a:t> file which will remain untracked</a:t>
            </a:r>
          </a:p>
        </p:txBody>
      </p:sp>
      <p:pic>
        <p:nvPicPr>
          <p:cNvPr id="3" name="Picture 2">
            <a:extLst>
              <a:ext uri="{FF2B5EF4-FFF2-40B4-BE49-F238E27FC236}">
                <a16:creationId xmlns:a16="http://schemas.microsoft.com/office/drawing/2014/main" id="{12325CF3-5913-43C3-8F12-144F2033354E}"/>
              </a:ext>
            </a:extLst>
          </p:cNvPr>
          <p:cNvPicPr>
            <a:picLocks noChangeAspect="1"/>
          </p:cNvPicPr>
          <p:nvPr/>
        </p:nvPicPr>
        <p:blipFill>
          <a:blip r:embed="rId2"/>
          <a:stretch>
            <a:fillRect/>
          </a:stretch>
        </p:blipFill>
        <p:spPr>
          <a:xfrm>
            <a:off x="8660629" y="5808658"/>
            <a:ext cx="4822288" cy="4508088"/>
          </a:xfrm>
          <a:prstGeom prst="rect">
            <a:avLst/>
          </a:prstGeom>
        </p:spPr>
      </p:pic>
      <p:sp>
        <p:nvSpPr>
          <p:cNvPr id="7" name="Title 2">
            <a:extLst>
              <a:ext uri="{FF2B5EF4-FFF2-40B4-BE49-F238E27FC236}">
                <a16:creationId xmlns:a16="http://schemas.microsoft.com/office/drawing/2014/main" id="{F3C921EC-4E1D-4558-8E3A-34A055417597}"/>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Ignoring Files</a:t>
            </a:r>
          </a:p>
        </p:txBody>
      </p:sp>
      <p:pic>
        <p:nvPicPr>
          <p:cNvPr id="8" name="bangor_logo_c1_flush.pdf">
            <a:extLst>
              <a:ext uri="{FF2B5EF4-FFF2-40B4-BE49-F238E27FC236}">
                <a16:creationId xmlns:a16="http://schemas.microsoft.com/office/drawing/2014/main" id="{EC0DB1B0-73E9-4AB4-9B0E-7D86030B7A8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15174003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277423"/>
            <a:ext cx="21832688" cy="5755422"/>
          </a:xfrm>
          <a:prstGeom prst="rect">
            <a:avLst/>
          </a:prstGeom>
          <a:noFill/>
        </p:spPr>
        <p:txBody>
          <a:bodyPr wrap="square" rtlCol="0">
            <a:spAutoFit/>
          </a:bodyPr>
          <a:lstStyle/>
          <a:p>
            <a:pPr marL="571500" indent="-571500">
              <a:buFont typeface="Arial" panose="020B0604020202020204" pitchFamily="34" charset="0"/>
              <a:buChar char="•"/>
            </a:pPr>
            <a:r>
              <a:rPr lang="en-GB" sz="4000" dirty="0"/>
              <a:t>As mentioned, branches are often used for separate lines of development or by sperate team members working on the same project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In VS code, when you begin using version control, it defaults to working on the </a:t>
            </a:r>
            <a:r>
              <a:rPr lang="en-GB" sz="4000" i="1" dirty="0"/>
              <a:t>main</a:t>
            </a:r>
            <a:r>
              <a:rPr lang="en-GB" sz="4000" dirty="0"/>
              <a:t> branch</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We can check this out by typing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branch</a:t>
            </a:r>
            <a:r>
              <a:rPr lang="en-GB" sz="4000" dirty="0">
                <a:solidFill>
                  <a:schemeClr val="tx1">
                    <a:lumMod val="65000"/>
                    <a:lumOff val="35000"/>
                  </a:schemeClr>
                </a:solidFill>
                <a:latin typeface="Consolas" panose="020B0609020204030204" pitchFamily="49" charset="0"/>
              </a:rPr>
              <a:t> </a:t>
            </a:r>
            <a:r>
              <a:rPr lang="en-GB" sz="4000" dirty="0"/>
              <a:t>into the terminal and the </a:t>
            </a:r>
            <a:r>
              <a:rPr lang="en-GB" sz="3600" dirty="0">
                <a:solidFill>
                  <a:schemeClr val="tx1">
                    <a:lumMod val="65000"/>
                    <a:lumOff val="35000"/>
                  </a:schemeClr>
                </a:solidFill>
                <a:latin typeface="Consolas" panose="020B0609020204030204" pitchFamily="49" charset="0"/>
                <a:cs typeface="Courier New" panose="02070309020205020404" pitchFamily="49" charset="0"/>
              </a:rPr>
              <a:t>*main </a:t>
            </a:r>
            <a:r>
              <a:rPr lang="en-GB" sz="4000" dirty="0">
                <a:cs typeface="Courier New" panose="02070309020205020404" pitchFamily="49" charset="0"/>
              </a:rPr>
              <a:t>will show representing the main branch of development</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We can create a new branch using the … in the version control tab and then choose the branch name:</a:t>
            </a:r>
          </a:p>
          <a:p>
            <a:pPr marL="571500" indent="-571500">
              <a:buFont typeface="Arial" panose="020B0604020202020204" pitchFamily="34" charset="0"/>
              <a:buChar char="•"/>
            </a:pPr>
            <a:endParaRPr lang="en-GB" sz="4000" dirty="0"/>
          </a:p>
        </p:txBody>
      </p:sp>
      <p:pic>
        <p:nvPicPr>
          <p:cNvPr id="4" name="Picture 3">
            <a:extLst>
              <a:ext uri="{FF2B5EF4-FFF2-40B4-BE49-F238E27FC236}">
                <a16:creationId xmlns:a16="http://schemas.microsoft.com/office/drawing/2014/main" id="{61F0700E-37BA-4AC9-B800-F783AF23C648}"/>
              </a:ext>
            </a:extLst>
          </p:cNvPr>
          <p:cNvPicPr>
            <a:picLocks noChangeAspect="1"/>
          </p:cNvPicPr>
          <p:nvPr/>
        </p:nvPicPr>
        <p:blipFill>
          <a:blip r:embed="rId2"/>
          <a:stretch>
            <a:fillRect/>
          </a:stretch>
        </p:blipFill>
        <p:spPr>
          <a:xfrm>
            <a:off x="8705363" y="7463534"/>
            <a:ext cx="6973273" cy="6068272"/>
          </a:xfrm>
          <a:prstGeom prst="rect">
            <a:avLst/>
          </a:prstGeom>
        </p:spPr>
      </p:pic>
      <p:sp>
        <p:nvSpPr>
          <p:cNvPr id="7" name="Title 2">
            <a:extLst>
              <a:ext uri="{FF2B5EF4-FFF2-40B4-BE49-F238E27FC236}">
                <a16:creationId xmlns:a16="http://schemas.microsoft.com/office/drawing/2014/main" id="{5B357DD6-942E-4AF0-B74D-CFDA20746DDE}"/>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Creating Extra Branches</a:t>
            </a:r>
          </a:p>
        </p:txBody>
      </p:sp>
      <p:pic>
        <p:nvPicPr>
          <p:cNvPr id="12" name="bangor_logo_c1_flush.pdf">
            <a:extLst>
              <a:ext uri="{FF2B5EF4-FFF2-40B4-BE49-F238E27FC236}">
                <a16:creationId xmlns:a16="http://schemas.microsoft.com/office/drawing/2014/main" id="{EC7A7FF9-4D01-4EBF-BD75-8176FE8F68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70427814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277423"/>
            <a:ext cx="21832688" cy="8648521"/>
          </a:xfrm>
          <a:prstGeom prst="rect">
            <a:avLst/>
          </a:prstGeom>
          <a:noFill/>
        </p:spPr>
        <p:txBody>
          <a:bodyPr wrap="square" rtlCol="0">
            <a:spAutoFit/>
          </a:bodyPr>
          <a:lstStyle/>
          <a:p>
            <a:pPr marL="571500" indent="-571500">
              <a:buFont typeface="Arial" panose="020B0604020202020204" pitchFamily="34" charset="0"/>
              <a:buChar char="•"/>
            </a:pPr>
            <a:r>
              <a:rPr lang="en-GB" sz="4000" dirty="0"/>
              <a:t>We can then work on a new lines of development on the new branches and check which branch we are on with the </a:t>
            </a:r>
            <a:r>
              <a:rPr lang="en-GB" sz="4000" dirty="0">
                <a:latin typeface="Consolas" panose="020B0609020204030204" pitchFamily="49" charset="0"/>
                <a:cs typeface="Courier New" panose="02070309020205020404" pitchFamily="49" charset="0"/>
              </a:rPr>
              <a:t>git branch </a:t>
            </a:r>
            <a:r>
              <a:rPr lang="en-GB" sz="4000" dirty="0">
                <a:cs typeface="Courier New" panose="02070309020205020404" pitchFamily="49" charset="0"/>
              </a:rPr>
              <a:t>command in the command line:</a:t>
            </a: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r>
              <a:rPr lang="en-GB" sz="4000" dirty="0">
                <a:latin typeface="Courier New" panose="02070309020205020404" pitchFamily="49" charset="0"/>
                <a:cs typeface="Courier New" panose="02070309020205020404" pitchFamily="49" charset="0"/>
              </a:rPr>
              <a:t>			 </a:t>
            </a:r>
            <a:r>
              <a:rPr lang="en-GB" sz="3600" dirty="0">
                <a:latin typeface="Consolas" panose="020B0609020204030204" pitchFamily="49" charset="0"/>
                <a:cs typeface="Courier New" panose="02070309020205020404" pitchFamily="49" charset="0"/>
              </a:rPr>
              <a:t>PS C:\Users\lvb19bnh\finalPrac&gt; git branch</a:t>
            </a:r>
          </a:p>
          <a:p>
            <a:pPr lvl="4"/>
            <a:r>
              <a:rPr lang="en-GB" sz="3600" dirty="0">
                <a:latin typeface="Consolas" panose="020B0609020204030204" pitchFamily="49" charset="0"/>
                <a:cs typeface="Courier New" panose="02070309020205020404" pitchFamily="49" charset="0"/>
              </a:rPr>
              <a:t>  </a:t>
            </a:r>
            <a:r>
              <a:rPr lang="en-GB" sz="3600" dirty="0" err="1">
                <a:latin typeface="Consolas" panose="020B0609020204030204" pitchFamily="49" charset="0"/>
                <a:cs typeface="Courier New" panose="02070309020205020404" pitchFamily="49" charset="0"/>
              </a:rPr>
              <a:t>devBranch</a:t>
            </a:r>
            <a:endParaRPr lang="en-GB" sz="3600" dirty="0">
              <a:latin typeface="Consolas" panose="020B0609020204030204" pitchFamily="49" charset="0"/>
              <a:cs typeface="Courier New" panose="02070309020205020404" pitchFamily="49" charset="0"/>
            </a:endParaRPr>
          </a:p>
          <a:p>
            <a:pPr lvl="4"/>
            <a:r>
              <a:rPr lang="en-GB" sz="3600" dirty="0">
                <a:latin typeface="Consolas" panose="020B0609020204030204" pitchFamily="49" charset="0"/>
                <a:cs typeface="Courier New" panose="02070309020205020404" pitchFamily="49" charset="0"/>
              </a:rPr>
              <a:t>  devBranch2</a:t>
            </a:r>
          </a:p>
          <a:p>
            <a:pPr lvl="4"/>
            <a:r>
              <a:rPr lang="en-GB" sz="3600" dirty="0">
                <a:latin typeface="Consolas" panose="020B0609020204030204" pitchFamily="49" charset="0"/>
                <a:cs typeface="Courier New" panose="02070309020205020404" pitchFamily="49" charset="0"/>
              </a:rPr>
              <a:t>* Main</a:t>
            </a:r>
          </a:p>
          <a:p>
            <a:pPr lvl="4"/>
            <a:endParaRPr lang="en-GB" sz="3200"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GB" sz="4000" dirty="0">
                <a:cs typeface="Courier New" panose="02070309020205020404" pitchFamily="49" charset="0"/>
              </a:rPr>
              <a:t>We can move from branch to branch with the command </a:t>
            </a:r>
            <a:r>
              <a:rPr lang="en-GB" sz="4000" dirty="0">
                <a:latin typeface="Consolas" panose="020B0609020204030204" pitchFamily="49" charset="0"/>
                <a:cs typeface="Courier New" panose="02070309020205020404" pitchFamily="49" charset="0"/>
              </a:rPr>
              <a:t>git checkout &lt;branch name&gt; </a:t>
            </a:r>
          </a:p>
          <a:p>
            <a:pPr marL="457200" indent="-457200">
              <a:buFont typeface="Arial" panose="020B0604020202020204" pitchFamily="34" charset="0"/>
              <a:buChar char="•"/>
            </a:pPr>
            <a:endParaRPr lang="en-GB" sz="4000"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GB" sz="4000" dirty="0">
                <a:cs typeface="Courier New" panose="02070309020205020404" pitchFamily="49" charset="0"/>
              </a:rPr>
              <a:t>Good practice to execute the </a:t>
            </a:r>
            <a:r>
              <a:rPr lang="en-GB" sz="4000" dirty="0">
                <a:latin typeface="Consolas" panose="020B0609020204030204" pitchFamily="49" charset="0"/>
                <a:cs typeface="Courier New" panose="02070309020205020404" pitchFamily="49" charset="0"/>
              </a:rPr>
              <a:t>git branch </a:t>
            </a:r>
            <a:r>
              <a:rPr lang="en-GB" sz="4000" dirty="0">
                <a:cs typeface="Courier New" panose="02070309020205020404" pitchFamily="49" charset="0"/>
              </a:rPr>
              <a:t>command again after checking out a new branch to double check you are working on the correct branch</a:t>
            </a:r>
          </a:p>
          <a:p>
            <a:pPr marL="457200" indent="-457200">
              <a:buFont typeface="Arial" panose="020B0604020202020204" pitchFamily="34" charset="0"/>
              <a:buChar char="•"/>
            </a:pPr>
            <a:endParaRPr lang="en-GB" sz="4000"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GB" sz="4000" dirty="0">
                <a:cs typeface="Courier New" panose="02070309020205020404" pitchFamily="49" charset="0"/>
              </a:rPr>
              <a:t>The practice of adding to the staging area, committing with a message and pushing to the remote repository (GitHub) is the same for any new branches</a:t>
            </a:r>
          </a:p>
        </p:txBody>
      </p:sp>
      <p:sp>
        <p:nvSpPr>
          <p:cNvPr id="6" name="Title 2">
            <a:extLst>
              <a:ext uri="{FF2B5EF4-FFF2-40B4-BE49-F238E27FC236}">
                <a16:creationId xmlns:a16="http://schemas.microsoft.com/office/drawing/2014/main" id="{DB8ABD11-D0AE-45FF-8EBD-9B1BD8CED17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Creating Extra Branches</a:t>
            </a:r>
          </a:p>
        </p:txBody>
      </p:sp>
      <p:pic>
        <p:nvPicPr>
          <p:cNvPr id="7" name="bangor_logo_c1_flush.pdf">
            <a:extLst>
              <a:ext uri="{FF2B5EF4-FFF2-40B4-BE49-F238E27FC236}">
                <a16:creationId xmlns:a16="http://schemas.microsoft.com/office/drawing/2014/main" id="{12F193EA-3F37-4FF2-8631-026606B6016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83959320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221E030-0612-46A5-9733-8FAD6C777E56}"/>
              </a:ext>
            </a:extLst>
          </p:cNvPr>
          <p:cNvSpPr txBox="1"/>
          <p:nvPr/>
        </p:nvSpPr>
        <p:spPr>
          <a:xfrm>
            <a:off x="640450" y="2277423"/>
            <a:ext cx="21832688" cy="10125849"/>
          </a:xfrm>
          <a:prstGeom prst="rect">
            <a:avLst/>
          </a:prstGeom>
          <a:noFill/>
        </p:spPr>
        <p:txBody>
          <a:bodyPr wrap="square" rtlCol="0">
            <a:spAutoFit/>
          </a:bodyPr>
          <a:lstStyle/>
          <a:p>
            <a:pPr marL="571500" indent="-571500">
              <a:buFont typeface="Arial" panose="020B0604020202020204" pitchFamily="34" charset="0"/>
              <a:buChar char="•"/>
            </a:pPr>
            <a:r>
              <a:rPr lang="en-GB" sz="4000" dirty="0">
                <a:cs typeface="Courier New" panose="02070309020205020404" pitchFamily="49" charset="0"/>
              </a:rPr>
              <a:t>At some point a more updated, or final version of a project is needed meaning that the changes from the different lines of development or branches need to be brought, or merged together</a:t>
            </a:r>
          </a:p>
          <a:p>
            <a:pPr marL="571500" indent="-571500">
              <a:buFont typeface="Arial" panose="020B0604020202020204" pitchFamily="34" charset="0"/>
              <a:buChar char="•"/>
            </a:pPr>
            <a:endParaRPr lang="en-GB" sz="2800" dirty="0">
              <a:cs typeface="Courier New" panose="02070309020205020404" pitchFamily="49" charset="0"/>
            </a:endParaRPr>
          </a:p>
          <a:p>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endParaRPr lang="en-GB" sz="4000" dirty="0">
              <a:cs typeface="Courier New" panose="02070309020205020404" pitchFamily="49" charset="0"/>
            </a:endParaRP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endParaRPr lang="en-GB" sz="16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9EE82447-6E1D-49FB-9A6F-43416DC8B7AE}"/>
              </a:ext>
            </a:extLst>
          </p:cNvPr>
          <p:cNvPicPr>
            <a:picLocks noChangeAspect="1"/>
          </p:cNvPicPr>
          <p:nvPr/>
        </p:nvPicPr>
        <p:blipFill>
          <a:blip r:embed="rId2"/>
          <a:stretch>
            <a:fillRect/>
          </a:stretch>
        </p:blipFill>
        <p:spPr>
          <a:xfrm>
            <a:off x="13356548" y="4249407"/>
            <a:ext cx="7955222" cy="7010264"/>
          </a:xfrm>
          <a:prstGeom prst="rect">
            <a:avLst/>
          </a:prstGeom>
        </p:spPr>
      </p:pic>
      <p:sp>
        <p:nvSpPr>
          <p:cNvPr id="8" name="TextBox 7">
            <a:extLst>
              <a:ext uri="{FF2B5EF4-FFF2-40B4-BE49-F238E27FC236}">
                <a16:creationId xmlns:a16="http://schemas.microsoft.com/office/drawing/2014/main" id="{6AFD336E-FD1F-48A7-9DBE-F92715426C3F}"/>
              </a:ext>
            </a:extLst>
          </p:cNvPr>
          <p:cNvSpPr txBox="1"/>
          <p:nvPr/>
        </p:nvSpPr>
        <p:spPr>
          <a:xfrm>
            <a:off x="640449" y="3980421"/>
            <a:ext cx="11787203" cy="8525411"/>
          </a:xfrm>
          <a:prstGeom prst="rect">
            <a:avLst/>
          </a:prstGeom>
          <a:noFill/>
        </p:spPr>
        <p:txBody>
          <a:bodyPr wrap="square" rtlCol="0">
            <a:spAutoFit/>
          </a:bodyPr>
          <a:lstStyle/>
          <a:p>
            <a:pPr marL="571500" indent="-571500">
              <a:buFont typeface="Arial" panose="020B0604020202020204" pitchFamily="34" charset="0"/>
              <a:buChar char="•"/>
            </a:pPr>
            <a:r>
              <a:rPr lang="en-GB" sz="4000" dirty="0">
                <a:cs typeface="Courier New" panose="02070309020205020404" pitchFamily="49" charset="0"/>
              </a:rPr>
              <a:t>Firstly, ensure you are in the correct branch by using the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branch </a:t>
            </a:r>
            <a:r>
              <a:rPr lang="en-GB" sz="4000" dirty="0">
                <a:cs typeface="Courier New" panose="02070309020205020404" pitchFamily="49" charset="0"/>
              </a:rPr>
              <a:t>in the terminal and using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a:t>
            </a:r>
            <a:r>
              <a:rPr lang="en-GB" sz="4000" dirty="0">
                <a:latin typeface="Courier New" panose="02070309020205020404" pitchFamily="49" charset="0"/>
                <a:cs typeface="Courier New" panose="02070309020205020404" pitchFamily="49" charset="0"/>
              </a:rPr>
              <a:t> </a:t>
            </a:r>
            <a:r>
              <a:rPr lang="en-GB" sz="3600" dirty="0">
                <a:solidFill>
                  <a:schemeClr val="tx1">
                    <a:lumMod val="65000"/>
                    <a:lumOff val="35000"/>
                  </a:schemeClr>
                </a:solidFill>
                <a:latin typeface="Consolas" panose="020B0609020204030204" pitchFamily="49" charset="0"/>
                <a:cs typeface="Courier New" panose="02070309020205020404" pitchFamily="49" charset="0"/>
              </a:rPr>
              <a:t>checkout</a:t>
            </a:r>
            <a:r>
              <a:rPr lang="en-GB" sz="4000" dirty="0">
                <a:cs typeface="Courier New" panose="02070309020205020404" pitchFamily="49" charset="0"/>
              </a:rPr>
              <a:t> to move to the correct one if you need to move</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You can then merge developments from another branch into the branch you are in by either using the merge option in the version control window tool bar </a:t>
            </a:r>
            <a:r>
              <a:rPr lang="en-GB" sz="4000" i="1" dirty="0">
                <a:cs typeface="Courier New" panose="02070309020205020404" pitchFamily="49" charset="0"/>
              </a:rPr>
              <a:t>(shown right)</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Or by typing into the terminal:</a:t>
            </a:r>
          </a:p>
          <a:p>
            <a:pPr marL="571500" indent="-571500">
              <a:buFont typeface="Arial" panose="020B0604020202020204" pitchFamily="34" charset="0"/>
              <a:buChar char="•"/>
            </a:pPr>
            <a:endParaRPr lang="en-GB" sz="1050" dirty="0">
              <a:cs typeface="Courier New" panose="02070309020205020404" pitchFamily="49" charset="0"/>
            </a:endParaRPr>
          </a:p>
          <a:p>
            <a:pPr lvl="1"/>
            <a:r>
              <a:rPr lang="en-GB" sz="3600" dirty="0">
                <a:latin typeface="Courier New" panose="02070309020205020404" pitchFamily="49" charset="0"/>
                <a:cs typeface="Courier New" panose="02070309020205020404" pitchFamily="49" charset="0"/>
              </a:rPr>
              <a:t>		</a:t>
            </a:r>
            <a:r>
              <a:rPr lang="en-GB" sz="3600" dirty="0">
                <a:latin typeface="Consolas" panose="020B0609020204030204" pitchFamily="49" charset="0"/>
                <a:cs typeface="Courier New" panose="02070309020205020404" pitchFamily="49" charset="0"/>
              </a:rPr>
              <a:t>git merge &lt;banchName1&gt; &lt;branchName2&gt;</a:t>
            </a:r>
          </a:p>
          <a:p>
            <a:pPr marL="571500" indent="-571500">
              <a:buFont typeface="Arial" panose="020B0604020202020204" pitchFamily="34" charset="0"/>
              <a:buChar char="•"/>
            </a:pPr>
            <a:endParaRPr lang="en-GB" sz="4000" dirty="0">
              <a:cs typeface="Courier New" panose="02070309020205020404" pitchFamily="49" charset="0"/>
            </a:endParaRPr>
          </a:p>
          <a:p>
            <a:endParaRPr lang="en-GB" sz="4000" dirty="0">
              <a:cs typeface="Courier New" panose="02070309020205020404" pitchFamily="49" charset="0"/>
            </a:endParaRPr>
          </a:p>
        </p:txBody>
      </p:sp>
      <p:sp>
        <p:nvSpPr>
          <p:cNvPr id="12" name="Title 2">
            <a:extLst>
              <a:ext uri="{FF2B5EF4-FFF2-40B4-BE49-F238E27FC236}">
                <a16:creationId xmlns:a16="http://schemas.microsoft.com/office/drawing/2014/main" id="{F87984EF-165E-4F70-958F-CB0E3FE36EDD}"/>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Conflicts</a:t>
            </a:r>
          </a:p>
        </p:txBody>
      </p:sp>
      <p:pic>
        <p:nvPicPr>
          <p:cNvPr id="13" name="bangor_logo_c1_flush.pdf">
            <a:extLst>
              <a:ext uri="{FF2B5EF4-FFF2-40B4-BE49-F238E27FC236}">
                <a16:creationId xmlns:a16="http://schemas.microsoft.com/office/drawing/2014/main" id="{AA9BCDA1-8C66-4E4D-B6C0-4C8CC99136D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88861237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221E030-0612-46A5-9733-8FAD6C777E56}"/>
              </a:ext>
            </a:extLst>
          </p:cNvPr>
          <p:cNvSpPr txBox="1"/>
          <p:nvPr/>
        </p:nvSpPr>
        <p:spPr>
          <a:xfrm>
            <a:off x="640450" y="2277423"/>
            <a:ext cx="21832688" cy="6678751"/>
          </a:xfrm>
          <a:prstGeom prst="rect">
            <a:avLst/>
          </a:prstGeom>
          <a:noFill/>
        </p:spPr>
        <p:txBody>
          <a:bodyPr wrap="square" rtlCol="0">
            <a:spAutoFit/>
          </a:bodyPr>
          <a:lstStyle/>
          <a:p>
            <a:pPr marL="571500" indent="-571500">
              <a:buFont typeface="Arial" panose="020B0604020202020204" pitchFamily="34" charset="0"/>
              <a:buChar char="•"/>
            </a:pPr>
            <a:r>
              <a:rPr lang="en-GB" sz="4000" dirty="0">
                <a:cs typeface="Courier New" panose="02070309020205020404" pitchFamily="49" charset="0"/>
              </a:rPr>
              <a:t>If you are working individually, and are working with only 2 branches, the main staying the same and then updating this main with changes from a single development branch, no conflicts will arise due only 1 branch having updated changes to it at any one time</a:t>
            </a:r>
          </a:p>
          <a:p>
            <a:pPr marL="571500" indent="-571500">
              <a:buFont typeface="Arial" panose="020B0604020202020204" pitchFamily="34" charset="0"/>
              <a:buChar char="•"/>
            </a:pPr>
            <a:endParaRPr lang="en-GB" sz="28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However, if there are changes to more than 1 branch on the same lines, it is likely conflicts will arise</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This is due to the program not knowing which change from each different branch to stick to</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To assist you in working through conflicts, VS code will give you the option of taking you to the merge editor:</a:t>
            </a: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endParaRPr lang="en-GB" sz="16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E8635973-A988-4CF8-8AB5-1EC42723B54C}"/>
              </a:ext>
            </a:extLst>
          </p:cNvPr>
          <p:cNvPicPr>
            <a:picLocks noChangeAspect="1"/>
          </p:cNvPicPr>
          <p:nvPr/>
        </p:nvPicPr>
        <p:blipFill>
          <a:blip r:embed="rId2"/>
          <a:stretch>
            <a:fillRect/>
          </a:stretch>
        </p:blipFill>
        <p:spPr>
          <a:xfrm>
            <a:off x="5469966" y="7448978"/>
            <a:ext cx="14699126" cy="5553850"/>
          </a:xfrm>
          <a:prstGeom prst="rect">
            <a:avLst/>
          </a:prstGeom>
        </p:spPr>
      </p:pic>
      <p:sp>
        <p:nvSpPr>
          <p:cNvPr id="7" name="Title 2">
            <a:extLst>
              <a:ext uri="{FF2B5EF4-FFF2-40B4-BE49-F238E27FC236}">
                <a16:creationId xmlns:a16="http://schemas.microsoft.com/office/drawing/2014/main" id="{A2260F38-8406-41EB-AA4D-8B19AFD2797C}"/>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Conflicts</a:t>
            </a:r>
          </a:p>
        </p:txBody>
      </p:sp>
      <p:pic>
        <p:nvPicPr>
          <p:cNvPr id="8" name="bangor_logo_c1_flush.pdf">
            <a:extLst>
              <a:ext uri="{FF2B5EF4-FFF2-40B4-BE49-F238E27FC236}">
                <a16:creationId xmlns:a16="http://schemas.microsoft.com/office/drawing/2014/main" id="{957063D5-1635-4733-B790-F0B3A77EB2E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4344671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221E030-0612-46A5-9733-8FAD6C777E56}"/>
              </a:ext>
            </a:extLst>
          </p:cNvPr>
          <p:cNvSpPr txBox="1"/>
          <p:nvPr/>
        </p:nvSpPr>
        <p:spPr>
          <a:xfrm>
            <a:off x="640450" y="2277423"/>
            <a:ext cx="21832688" cy="9448740"/>
          </a:xfrm>
          <a:prstGeom prst="rect">
            <a:avLst/>
          </a:prstGeom>
          <a:noFill/>
        </p:spPr>
        <p:txBody>
          <a:bodyPr wrap="square" rtlCol="0">
            <a:spAutoFit/>
          </a:bodyPr>
          <a:lstStyle/>
          <a:p>
            <a:pPr marL="571500" indent="-571500">
              <a:buFont typeface="Arial" panose="020B0604020202020204" pitchFamily="34" charset="0"/>
              <a:buChar char="•"/>
            </a:pPr>
            <a:r>
              <a:rPr lang="en-GB" sz="4000" dirty="0">
                <a:cs typeface="Courier New" panose="02070309020205020404" pitchFamily="49" charset="0"/>
              </a:rPr>
              <a:t>You can select which branch you wish to keep by ticking the icon to the left of the line with the conflicting changes </a:t>
            </a: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endParaRPr lang="en-GB" sz="40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Then clicking </a:t>
            </a:r>
            <a:r>
              <a:rPr lang="en-GB" sz="4000" i="1" dirty="0">
                <a:cs typeface="Courier New" panose="02070309020205020404" pitchFamily="49" charset="0"/>
              </a:rPr>
              <a:t>accept merge</a:t>
            </a:r>
            <a:r>
              <a:rPr lang="en-GB" sz="4000" dirty="0">
                <a:cs typeface="Courier New" panose="02070309020205020404" pitchFamily="49" charset="0"/>
              </a:rPr>
              <a:t> will update the branch with the new changes</a:t>
            </a:r>
          </a:p>
          <a:p>
            <a:pPr marL="571500" indent="-571500">
              <a:buFont typeface="Arial" panose="020B0604020202020204" pitchFamily="34" charset="0"/>
              <a:buChar char="•"/>
            </a:pPr>
            <a:endParaRPr lang="en-GB" sz="2800" dirty="0">
              <a:cs typeface="Courier New" panose="02070309020205020404" pitchFamily="49" charset="0"/>
            </a:endParaRPr>
          </a:p>
          <a:p>
            <a:pPr marL="571500" indent="-571500">
              <a:buFont typeface="Arial" panose="020B0604020202020204" pitchFamily="34" charset="0"/>
              <a:buChar char="•"/>
            </a:pPr>
            <a:r>
              <a:rPr lang="en-GB" sz="4000" dirty="0">
                <a:cs typeface="Courier New" panose="02070309020205020404" pitchFamily="49" charset="0"/>
              </a:rPr>
              <a:t>Remember, you will still need to add to staging area, commit and push this updated branch</a:t>
            </a: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endParaRPr lang="en-GB" sz="1600" dirty="0">
              <a:latin typeface="Courier New" panose="02070309020205020404" pitchFamily="49" charset="0"/>
              <a:cs typeface="Courier New" panose="02070309020205020404" pitchFamily="49" charset="0"/>
            </a:endParaRPr>
          </a:p>
          <a:p>
            <a:endParaRPr lang="en-GB" sz="16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E8635973-A988-4CF8-8AB5-1EC42723B54C}"/>
              </a:ext>
            </a:extLst>
          </p:cNvPr>
          <p:cNvPicPr>
            <a:picLocks noChangeAspect="1"/>
          </p:cNvPicPr>
          <p:nvPr/>
        </p:nvPicPr>
        <p:blipFill rotWithShape="1">
          <a:blip r:embed="rId2"/>
          <a:srcRect l="575" t="9723" r="94474" b="64384"/>
          <a:stretch/>
        </p:blipFill>
        <p:spPr>
          <a:xfrm>
            <a:off x="10578354" y="3580538"/>
            <a:ext cx="2528046" cy="4995106"/>
          </a:xfrm>
          <a:prstGeom prst="rect">
            <a:avLst/>
          </a:prstGeom>
        </p:spPr>
      </p:pic>
      <p:sp>
        <p:nvSpPr>
          <p:cNvPr id="7" name="Title 2">
            <a:extLst>
              <a:ext uri="{FF2B5EF4-FFF2-40B4-BE49-F238E27FC236}">
                <a16:creationId xmlns:a16="http://schemas.microsoft.com/office/drawing/2014/main" id="{D22ABD67-2D89-46D0-9CEC-E42F5779A861}"/>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VS Code: Conflicts</a:t>
            </a:r>
          </a:p>
        </p:txBody>
      </p:sp>
      <p:pic>
        <p:nvPicPr>
          <p:cNvPr id="8" name="bangor_logo_c1_flush.pdf">
            <a:extLst>
              <a:ext uri="{FF2B5EF4-FFF2-40B4-BE49-F238E27FC236}">
                <a16:creationId xmlns:a16="http://schemas.microsoft.com/office/drawing/2014/main" id="{CFECFC17-7BE6-439A-A665-79FA602B5A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464221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475426"/>
            <a:ext cx="19250961" cy="1323439"/>
          </a:xfrm>
          <a:prstGeom prst="rect">
            <a:avLst/>
          </a:prstGeom>
          <a:noFill/>
        </p:spPr>
        <p:txBody>
          <a:bodyPr wrap="square" rtlCol="0">
            <a:spAutoFit/>
          </a:bodyPr>
          <a:lstStyle/>
          <a:p>
            <a:pPr marL="571500" indent="-571500">
              <a:buFont typeface="Arial" panose="020B0604020202020204" pitchFamily="34" charset="0"/>
              <a:buChar char="•"/>
            </a:pPr>
            <a:r>
              <a:rPr lang="en-GB" sz="4000" dirty="0"/>
              <a:t>Without VC, when working individually on different drafts, or team members working together on separate versions of a project, a mess of versions can quickly develop:</a:t>
            </a:r>
          </a:p>
        </p:txBody>
      </p:sp>
      <p:pic>
        <p:nvPicPr>
          <p:cNvPr id="8" name="Picture 7" descr="Diagram&#10;&#10;Description automatically generated">
            <a:extLst>
              <a:ext uri="{FF2B5EF4-FFF2-40B4-BE49-F238E27FC236}">
                <a16:creationId xmlns:a16="http://schemas.microsoft.com/office/drawing/2014/main" id="{E373C5AC-E167-469D-B50F-9CE14D170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9206" y="4314862"/>
            <a:ext cx="15465587" cy="6762612"/>
          </a:xfrm>
          <a:prstGeom prst="rect">
            <a:avLst/>
          </a:prstGeom>
        </p:spPr>
      </p:pic>
      <p:sp>
        <p:nvSpPr>
          <p:cNvPr id="7" name="Title 2">
            <a:extLst>
              <a:ext uri="{FF2B5EF4-FFF2-40B4-BE49-F238E27FC236}">
                <a16:creationId xmlns:a16="http://schemas.microsoft.com/office/drawing/2014/main" id="{3733A787-9C0F-4B8C-B47A-EA3D41E020EE}"/>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What is Version Control (VC) ?</a:t>
            </a:r>
          </a:p>
        </p:txBody>
      </p:sp>
      <p:pic>
        <p:nvPicPr>
          <p:cNvPr id="13" name="bangor_logo_c1_flush.pdf">
            <a:extLst>
              <a:ext uri="{FF2B5EF4-FFF2-40B4-BE49-F238E27FC236}">
                <a16:creationId xmlns:a16="http://schemas.microsoft.com/office/drawing/2014/main" id="{14C7DB26-D9B9-4CBD-B3C3-0253E7B925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62126669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9" y="2489267"/>
            <a:ext cx="14697622" cy="8833187"/>
          </a:xfrm>
          <a:prstGeom prst="rect">
            <a:avLst/>
          </a:prstGeom>
          <a:noFill/>
        </p:spPr>
        <p:txBody>
          <a:bodyPr wrap="square" rtlCol="0">
            <a:spAutoFit/>
          </a:bodyPr>
          <a:lstStyle/>
          <a:p>
            <a:r>
              <a:rPr lang="en-GB" sz="4000" dirty="0"/>
              <a:t>Version control doesn't have to be at the command-line. As mentioned, it integrates nicely with graphical development Environments as well. </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To use with RStudio, you must have these installed: </a:t>
            </a:r>
          </a:p>
          <a:p>
            <a:pPr marL="571500" indent="-571500">
              <a:buFont typeface="Arial" panose="020B0604020202020204" pitchFamily="34" charset="0"/>
              <a:buChar char="•"/>
            </a:pPr>
            <a:endParaRPr lang="en-GB" sz="1600" dirty="0"/>
          </a:p>
          <a:p>
            <a:pPr marL="1485900" lvl="2" indent="-571500">
              <a:buFont typeface="Courier New" panose="02070309020205020404" pitchFamily="49" charset="0"/>
              <a:buChar char="o"/>
            </a:pPr>
            <a:r>
              <a:rPr lang="en-GB" sz="4000" dirty="0"/>
              <a:t>R - </a:t>
            </a:r>
            <a:r>
              <a:rPr lang="en-GB" sz="4000" i="1" dirty="0">
                <a:solidFill>
                  <a:srgbClr val="002060"/>
                </a:solidFill>
              </a:rPr>
              <a:t>https://cran.r-project.org </a:t>
            </a:r>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t>RStudio - </a:t>
            </a:r>
            <a:r>
              <a:rPr lang="en-GB" sz="4000" i="1" dirty="0">
                <a:solidFill>
                  <a:srgbClr val="002060"/>
                </a:solidFill>
              </a:rPr>
              <a:t>https://rstudio.com/products/rstudio/download/ </a:t>
            </a:r>
          </a:p>
          <a:p>
            <a:pPr marL="1485900" lvl="2" indent="-571500">
              <a:buFont typeface="Courier New" panose="02070309020205020404" pitchFamily="49" charset="0"/>
              <a:buChar char="o"/>
            </a:pPr>
            <a:endParaRPr lang="en-GB" sz="1600" dirty="0"/>
          </a:p>
          <a:p>
            <a:pPr marL="1485900" lvl="2" indent="-571500">
              <a:buFont typeface="Courier New" panose="02070309020205020404" pitchFamily="49" charset="0"/>
              <a:buChar char="o"/>
            </a:pPr>
            <a:r>
              <a:rPr lang="en-GB" sz="4000" dirty="0"/>
              <a:t>Git - </a:t>
            </a:r>
            <a:r>
              <a:rPr lang="en-GB" sz="4000" i="1" dirty="0">
                <a:solidFill>
                  <a:srgbClr val="002060"/>
                </a:solidFill>
              </a:rPr>
              <a:t>https://git-scm.com/downloads </a:t>
            </a:r>
          </a:p>
          <a:p>
            <a:pPr marL="1485900" lvl="2"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Once you have a repository in </a:t>
            </a:r>
            <a:r>
              <a:rPr lang="en-GB" sz="4000" b="1" dirty="0"/>
              <a:t>GitHub</a:t>
            </a:r>
            <a:r>
              <a:rPr lang="en-GB" sz="4000" dirty="0"/>
              <a:t> (creating a new one through GitHub's web interface is the easiest way, if necessary) you can check it out in RStudio and perform the full Version Control cycle therein. </a:t>
            </a:r>
          </a:p>
        </p:txBody>
      </p:sp>
      <p:pic>
        <p:nvPicPr>
          <p:cNvPr id="6146" name="Picture 2" descr="RStudio - RStudio">
            <a:extLst>
              <a:ext uri="{FF2B5EF4-FFF2-40B4-BE49-F238E27FC236}">
                <a16:creationId xmlns:a16="http://schemas.microsoft.com/office/drawing/2014/main" id="{50CFA81F-094E-4E0F-AD05-78A46A82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3997" y="4370601"/>
            <a:ext cx="4974797" cy="497479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A8F71FAA-5333-40D5-875A-46764E72B42D}"/>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and Git</a:t>
            </a:r>
          </a:p>
        </p:txBody>
      </p:sp>
      <p:pic>
        <p:nvPicPr>
          <p:cNvPr id="12" name="bangor_logo_c1_flush.pdf">
            <a:extLst>
              <a:ext uri="{FF2B5EF4-FFF2-40B4-BE49-F238E27FC236}">
                <a16:creationId xmlns:a16="http://schemas.microsoft.com/office/drawing/2014/main" id="{CB74A7C3-87FF-409F-B32A-40795B23C11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63949748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489267"/>
            <a:ext cx="21807547" cy="1323439"/>
          </a:xfrm>
          <a:prstGeom prst="rect">
            <a:avLst/>
          </a:prstGeom>
          <a:noFill/>
        </p:spPr>
        <p:txBody>
          <a:bodyPr wrap="square" rtlCol="0">
            <a:spAutoFit/>
          </a:bodyPr>
          <a:lstStyle/>
          <a:p>
            <a:r>
              <a:rPr lang="en-GB" sz="4000" dirty="0"/>
              <a:t>When you make a new RStudio project and make the initial save, the </a:t>
            </a:r>
            <a:r>
              <a:rPr lang="en-GB" sz="4000" b="1" dirty="0"/>
              <a:t>“GIT” </a:t>
            </a:r>
            <a:r>
              <a:rPr lang="en-GB" sz="4000" dirty="0"/>
              <a:t>icon will normally appear in the top right quarter menu on the screen: </a:t>
            </a:r>
          </a:p>
        </p:txBody>
      </p:sp>
      <p:pic>
        <p:nvPicPr>
          <p:cNvPr id="3" name="Picture 2">
            <a:extLst>
              <a:ext uri="{FF2B5EF4-FFF2-40B4-BE49-F238E27FC236}">
                <a16:creationId xmlns:a16="http://schemas.microsoft.com/office/drawing/2014/main" id="{FC0DC734-7963-49D6-800C-BBEF28FE0252}"/>
              </a:ext>
            </a:extLst>
          </p:cNvPr>
          <p:cNvPicPr>
            <a:picLocks noChangeAspect="1"/>
          </p:cNvPicPr>
          <p:nvPr/>
        </p:nvPicPr>
        <p:blipFill>
          <a:blip r:embed="rId2"/>
          <a:stretch>
            <a:fillRect/>
          </a:stretch>
        </p:blipFill>
        <p:spPr>
          <a:xfrm>
            <a:off x="6591513" y="3974071"/>
            <a:ext cx="11200973" cy="8737882"/>
          </a:xfrm>
          <a:prstGeom prst="rect">
            <a:avLst/>
          </a:prstGeom>
        </p:spPr>
      </p:pic>
      <p:sp>
        <p:nvSpPr>
          <p:cNvPr id="4" name="Rectangle 3">
            <a:extLst>
              <a:ext uri="{FF2B5EF4-FFF2-40B4-BE49-F238E27FC236}">
                <a16:creationId xmlns:a16="http://schemas.microsoft.com/office/drawing/2014/main" id="{FD05F432-AAAB-4E67-BA7F-05C6FF9CF7FC}"/>
              </a:ext>
            </a:extLst>
          </p:cNvPr>
          <p:cNvSpPr/>
          <p:nvPr/>
        </p:nvSpPr>
        <p:spPr>
          <a:xfrm>
            <a:off x="14698456" y="4768858"/>
            <a:ext cx="578502" cy="4105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2">
            <a:extLst>
              <a:ext uri="{FF2B5EF4-FFF2-40B4-BE49-F238E27FC236}">
                <a16:creationId xmlns:a16="http://schemas.microsoft.com/office/drawing/2014/main" id="{EB224683-9857-48F5-BDC5-289C112B95F9}"/>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and Git</a:t>
            </a:r>
          </a:p>
        </p:txBody>
      </p:sp>
      <p:pic>
        <p:nvPicPr>
          <p:cNvPr id="13" name="bangor_logo_c1_flush.pdf">
            <a:extLst>
              <a:ext uri="{FF2B5EF4-FFF2-40B4-BE49-F238E27FC236}">
                <a16:creationId xmlns:a16="http://schemas.microsoft.com/office/drawing/2014/main" id="{5CA80F28-E4CF-4629-9614-8F2E88986D5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52770697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996468" y="2489267"/>
            <a:ext cx="21807547" cy="9325630"/>
          </a:xfrm>
          <a:prstGeom prst="rect">
            <a:avLst/>
          </a:prstGeom>
          <a:noFill/>
        </p:spPr>
        <p:txBody>
          <a:bodyPr wrap="square" rtlCol="0">
            <a:spAutoFit/>
          </a:bodyPr>
          <a:lstStyle/>
          <a:p>
            <a:pPr marL="571500" indent="-571500">
              <a:buFont typeface="Arial" panose="020B0604020202020204" pitchFamily="34" charset="0"/>
              <a:buChar char="•"/>
            </a:pPr>
            <a:r>
              <a:rPr lang="en-GB" sz="4000" dirty="0"/>
              <a:t>If the </a:t>
            </a:r>
            <a:r>
              <a:rPr lang="en-GB" sz="4000" b="1" dirty="0"/>
              <a:t>Git </a:t>
            </a:r>
            <a:r>
              <a:rPr lang="en-GB" sz="4000" dirty="0"/>
              <a:t>icon does not appear in this location, go to:</a:t>
            </a:r>
          </a:p>
          <a:p>
            <a:r>
              <a:rPr lang="en-GB" dirty="0"/>
              <a:t> </a:t>
            </a:r>
          </a:p>
          <a:p>
            <a:pPr lvl="2"/>
            <a:r>
              <a:rPr lang="en-GB" sz="4000" dirty="0"/>
              <a:t>Tools	-&gt;		Project Options…		-&gt;		Git/SVN		-&gt;		Origin	-&gt; 	Git</a:t>
            </a:r>
          </a:p>
          <a:p>
            <a:pPr lvl="2"/>
            <a:endParaRPr lang="en-GB" sz="4000" dirty="0"/>
          </a:p>
          <a:p>
            <a:pPr lvl="2"/>
            <a:endParaRPr lang="en-GB" sz="4000" dirty="0"/>
          </a:p>
          <a:p>
            <a:pPr lvl="2"/>
            <a:endParaRPr lang="en-GB" sz="4000" dirty="0"/>
          </a:p>
          <a:p>
            <a:pPr lvl="2"/>
            <a:endParaRPr lang="en-GB" sz="4000" dirty="0"/>
          </a:p>
          <a:p>
            <a:pPr lvl="2"/>
            <a:endParaRPr lang="en-GB" sz="4000" dirty="0"/>
          </a:p>
          <a:p>
            <a:pPr lvl="2"/>
            <a:endParaRPr lang="en-GB" sz="4000" dirty="0"/>
          </a:p>
          <a:p>
            <a:pPr lvl="2"/>
            <a:endParaRPr lang="en-GB" sz="4000" dirty="0"/>
          </a:p>
          <a:p>
            <a:pPr lvl="2"/>
            <a:endParaRPr lang="en-GB" sz="4000" dirty="0"/>
          </a:p>
          <a:p>
            <a:pPr lvl="2"/>
            <a:endParaRPr lang="en-GB" sz="4000" dirty="0"/>
          </a:p>
          <a:p>
            <a:pPr lvl="2"/>
            <a:endParaRPr lang="en-GB" sz="4000" dirty="0"/>
          </a:p>
          <a:p>
            <a:pPr lvl="2"/>
            <a:endParaRPr lang="en-GB" sz="4000" dirty="0"/>
          </a:p>
          <a:p>
            <a:pPr marL="571500" indent="-571500">
              <a:buFont typeface="Arial" panose="020B0604020202020204" pitchFamily="34" charset="0"/>
              <a:buChar char="•"/>
            </a:pPr>
            <a:r>
              <a:rPr lang="en-GB" sz="4000" dirty="0"/>
              <a:t>The Git option should now appear in the area described on the previous slide</a:t>
            </a:r>
          </a:p>
        </p:txBody>
      </p:sp>
      <p:pic>
        <p:nvPicPr>
          <p:cNvPr id="5" name="Picture 4">
            <a:extLst>
              <a:ext uri="{FF2B5EF4-FFF2-40B4-BE49-F238E27FC236}">
                <a16:creationId xmlns:a16="http://schemas.microsoft.com/office/drawing/2014/main" id="{2C9F92FB-C282-4EF1-9B3B-2C03D2B7CDD7}"/>
              </a:ext>
            </a:extLst>
          </p:cNvPr>
          <p:cNvPicPr>
            <a:picLocks noChangeAspect="1"/>
          </p:cNvPicPr>
          <p:nvPr/>
        </p:nvPicPr>
        <p:blipFill>
          <a:blip r:embed="rId2"/>
          <a:stretch>
            <a:fillRect/>
          </a:stretch>
        </p:blipFill>
        <p:spPr>
          <a:xfrm>
            <a:off x="1596218" y="4807023"/>
            <a:ext cx="8796005" cy="5043785"/>
          </a:xfrm>
          <a:prstGeom prst="rect">
            <a:avLst/>
          </a:prstGeom>
        </p:spPr>
      </p:pic>
      <p:pic>
        <p:nvPicPr>
          <p:cNvPr id="7" name="Picture 6">
            <a:extLst>
              <a:ext uri="{FF2B5EF4-FFF2-40B4-BE49-F238E27FC236}">
                <a16:creationId xmlns:a16="http://schemas.microsoft.com/office/drawing/2014/main" id="{325841B6-7E86-4CAD-85B7-2C16A2B0F793}"/>
              </a:ext>
            </a:extLst>
          </p:cNvPr>
          <p:cNvPicPr>
            <a:picLocks noChangeAspect="1"/>
          </p:cNvPicPr>
          <p:nvPr/>
        </p:nvPicPr>
        <p:blipFill>
          <a:blip r:embed="rId3"/>
          <a:stretch>
            <a:fillRect/>
          </a:stretch>
        </p:blipFill>
        <p:spPr>
          <a:xfrm>
            <a:off x="15094813" y="4821298"/>
            <a:ext cx="5432534" cy="5043785"/>
          </a:xfrm>
          <a:prstGeom prst="rect">
            <a:avLst/>
          </a:prstGeom>
        </p:spPr>
      </p:pic>
      <p:sp>
        <p:nvSpPr>
          <p:cNvPr id="12" name="Arrow: Right 11">
            <a:extLst>
              <a:ext uri="{FF2B5EF4-FFF2-40B4-BE49-F238E27FC236}">
                <a16:creationId xmlns:a16="http://schemas.microsoft.com/office/drawing/2014/main" id="{90A116B3-794D-44BA-B677-709C8C91CFF1}"/>
              </a:ext>
            </a:extLst>
          </p:cNvPr>
          <p:cNvSpPr/>
          <p:nvPr/>
        </p:nvSpPr>
        <p:spPr>
          <a:xfrm>
            <a:off x="11540572" y="6843723"/>
            <a:ext cx="2015412" cy="97038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210A9F6-F07D-4878-B488-C11A2F3EB4F3}"/>
              </a:ext>
            </a:extLst>
          </p:cNvPr>
          <p:cNvSpPr/>
          <p:nvPr/>
        </p:nvSpPr>
        <p:spPr>
          <a:xfrm>
            <a:off x="6935020" y="9053987"/>
            <a:ext cx="1527661" cy="4844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5CE23345-7D04-48E1-9313-AA606D2B59A5}"/>
              </a:ext>
            </a:extLst>
          </p:cNvPr>
          <p:cNvSpPr/>
          <p:nvPr/>
        </p:nvSpPr>
        <p:spPr>
          <a:xfrm>
            <a:off x="17660471" y="5342965"/>
            <a:ext cx="950258" cy="60959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itle 2">
            <a:extLst>
              <a:ext uri="{FF2B5EF4-FFF2-40B4-BE49-F238E27FC236}">
                <a16:creationId xmlns:a16="http://schemas.microsoft.com/office/drawing/2014/main" id="{C65D8A95-68EE-40CB-BC7C-B923D347E3B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and Git</a:t>
            </a:r>
          </a:p>
        </p:txBody>
      </p:sp>
      <p:pic>
        <p:nvPicPr>
          <p:cNvPr id="16" name="bangor_logo_c1_flush.pdf">
            <a:extLst>
              <a:ext uri="{FF2B5EF4-FFF2-40B4-BE49-F238E27FC236}">
                <a16:creationId xmlns:a16="http://schemas.microsoft.com/office/drawing/2014/main" id="{D090F1E1-48AB-4275-9DE6-843C6B5B248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55543726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2031483" cy="2554545"/>
          </a:xfrm>
          <a:prstGeom prst="rect">
            <a:avLst/>
          </a:prstGeom>
          <a:noFill/>
        </p:spPr>
        <p:txBody>
          <a:bodyPr wrap="square" rtlCol="0">
            <a:spAutoFit/>
          </a:bodyPr>
          <a:lstStyle/>
          <a:p>
            <a:r>
              <a:rPr lang="en-GB" sz="4000" dirty="0"/>
              <a:t>It is not possible to create a local Git repository in RStudio's interface, but only to clone one that exists elsewhere - be it on a local file system or on GitHub.</a:t>
            </a:r>
          </a:p>
          <a:p>
            <a:endParaRPr lang="en-GB" sz="4000" dirty="0"/>
          </a:p>
          <a:p>
            <a:endParaRPr lang="en-GB" sz="4000" dirty="0"/>
          </a:p>
        </p:txBody>
      </p:sp>
      <p:sp>
        <p:nvSpPr>
          <p:cNvPr id="7" name="TextBox 6">
            <a:extLst>
              <a:ext uri="{FF2B5EF4-FFF2-40B4-BE49-F238E27FC236}">
                <a16:creationId xmlns:a16="http://schemas.microsoft.com/office/drawing/2014/main" id="{AA8D31BE-0A24-4746-A259-91A401E80352}"/>
              </a:ext>
            </a:extLst>
          </p:cNvPr>
          <p:cNvSpPr txBox="1"/>
          <p:nvPr/>
        </p:nvSpPr>
        <p:spPr>
          <a:xfrm>
            <a:off x="640449" y="4423732"/>
            <a:ext cx="10164400" cy="6494085"/>
          </a:xfrm>
          <a:prstGeom prst="rect">
            <a:avLst/>
          </a:prstGeom>
          <a:noFill/>
        </p:spPr>
        <p:txBody>
          <a:bodyPr wrap="square" rtlCol="0">
            <a:spAutoFit/>
          </a:bodyPr>
          <a:lstStyle/>
          <a:p>
            <a:r>
              <a:rPr lang="en-GB" sz="4000" dirty="0"/>
              <a:t>To create a local one, use the command line and run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init</a:t>
            </a:r>
            <a:r>
              <a:rPr lang="en-GB" sz="4000" dirty="0"/>
              <a:t>. In Windows, open </a:t>
            </a:r>
            <a:r>
              <a:rPr lang="en-GB" sz="4000" i="1" dirty="0"/>
              <a:t>Command Prompt</a:t>
            </a:r>
            <a:r>
              <a:rPr lang="en-GB" sz="4000" dirty="0"/>
              <a:t> and run something like this:</a:t>
            </a:r>
          </a:p>
          <a:p>
            <a:r>
              <a:rPr lang="en-GB" sz="1600" dirty="0"/>
              <a:t> </a:t>
            </a:r>
          </a:p>
          <a:p>
            <a:pPr marL="1485900" lvl="2" indent="-571500">
              <a:buFont typeface="Arial" panose="020B0604020202020204" pitchFamily="34" charset="0"/>
              <a:buChar char="•"/>
            </a:pPr>
            <a:r>
              <a:rPr lang="en-GB" sz="3600" dirty="0" err="1">
                <a:latin typeface="Consolas" panose="020B0609020204030204" pitchFamily="49" charset="0"/>
                <a:cs typeface="Courier New" panose="02070309020205020404" pitchFamily="49" charset="0"/>
              </a:rPr>
              <a:t>mkdir</a:t>
            </a:r>
            <a:r>
              <a:rPr lang="en-GB" sz="3600" dirty="0">
                <a:latin typeface="Consolas" panose="020B0609020204030204" pitchFamily="49" charset="0"/>
                <a:cs typeface="Courier New" panose="02070309020205020404" pitchFamily="49" charset="0"/>
              </a:rPr>
              <a:t> </a:t>
            </a:r>
            <a:r>
              <a:rPr lang="en-GB" sz="3600" dirty="0" err="1">
                <a:latin typeface="Consolas" panose="020B0609020204030204" pitchFamily="49" charset="0"/>
                <a:cs typeface="Courier New" panose="02070309020205020404" pitchFamily="49" charset="0"/>
              </a:rPr>
              <a:t>hello_world</a:t>
            </a:r>
            <a:r>
              <a:rPr lang="en-GB" sz="3600" dirty="0">
                <a:latin typeface="Consolas" panose="020B0609020204030204" pitchFamily="49" charset="0"/>
                <a:cs typeface="Courier New" panose="02070309020205020404" pitchFamily="49" charset="0"/>
              </a:rPr>
              <a:t> </a:t>
            </a:r>
          </a:p>
          <a:p>
            <a:pPr marL="1485900" lvl="2" indent="-571500">
              <a:buFont typeface="Arial" panose="020B0604020202020204" pitchFamily="34" charset="0"/>
              <a:buChar char="•"/>
            </a:pPr>
            <a:r>
              <a:rPr lang="en-GB" sz="3600" dirty="0">
                <a:latin typeface="Consolas" panose="020B0609020204030204" pitchFamily="49" charset="0"/>
                <a:cs typeface="Courier New" panose="02070309020205020404" pitchFamily="49" charset="0"/>
              </a:rPr>
              <a:t>cd </a:t>
            </a:r>
            <a:r>
              <a:rPr lang="en-GB" sz="3600" dirty="0" err="1">
                <a:latin typeface="Consolas" panose="020B0609020204030204" pitchFamily="49" charset="0"/>
                <a:cs typeface="Courier New" panose="02070309020205020404" pitchFamily="49" charset="0"/>
              </a:rPr>
              <a:t>hello_world</a:t>
            </a:r>
            <a:r>
              <a:rPr lang="en-GB" sz="3600" dirty="0">
                <a:latin typeface="Consolas" panose="020B0609020204030204" pitchFamily="49" charset="0"/>
                <a:cs typeface="Courier New" panose="02070309020205020404" pitchFamily="49" charset="0"/>
              </a:rPr>
              <a:t> </a:t>
            </a:r>
          </a:p>
          <a:p>
            <a:pPr marL="1485900" lvl="2" indent="-571500">
              <a:buFont typeface="Arial" panose="020B0604020202020204" pitchFamily="34" charset="0"/>
              <a:buChar char="•"/>
            </a:pPr>
            <a:r>
              <a:rPr lang="en-GB" sz="3600" dirty="0">
                <a:latin typeface="Consolas" panose="020B0609020204030204" pitchFamily="49" charset="0"/>
                <a:cs typeface="Courier New" panose="02070309020205020404" pitchFamily="49" charset="0"/>
              </a:rPr>
              <a:t>git </a:t>
            </a:r>
            <a:r>
              <a:rPr lang="en-GB" sz="3600" dirty="0" err="1">
                <a:latin typeface="Consolas" panose="020B0609020204030204" pitchFamily="49" charset="0"/>
                <a:cs typeface="Courier New" panose="02070309020205020404" pitchFamily="49" charset="0"/>
              </a:rPr>
              <a:t>init</a:t>
            </a:r>
            <a:endParaRPr lang="en-GB" sz="3600" dirty="0">
              <a:latin typeface="Consolas" panose="020B0609020204030204" pitchFamily="49" charset="0"/>
              <a:cs typeface="Courier New" panose="02070309020205020404" pitchFamily="49" charset="0"/>
            </a:endParaRPr>
          </a:p>
          <a:p>
            <a:pPr marL="1485900" lvl="2" indent="-571500">
              <a:buFont typeface="Arial" panose="020B0604020202020204" pitchFamily="34" charset="0"/>
              <a:buChar char="•"/>
            </a:pPr>
            <a:endParaRPr lang="en-GB" sz="4000" dirty="0">
              <a:latin typeface="Courier New" panose="02070309020205020404" pitchFamily="49" charset="0"/>
              <a:cs typeface="Courier New" panose="02070309020205020404" pitchFamily="49" charset="0"/>
            </a:endParaRPr>
          </a:p>
          <a:p>
            <a:pPr marL="1485900" lvl="2" indent="-571500">
              <a:buFont typeface="Arial" panose="020B0604020202020204" pitchFamily="34" charset="0"/>
              <a:buChar char="•"/>
            </a:pPr>
            <a:endParaRPr lang="en-GB" sz="4000" dirty="0">
              <a:latin typeface="Courier New" panose="02070309020205020404" pitchFamily="49" charset="0"/>
              <a:cs typeface="Courier New" panose="02070309020205020404" pitchFamily="49" charset="0"/>
            </a:endParaRPr>
          </a:p>
          <a:p>
            <a:endParaRPr lang="en-GB" sz="4000" dirty="0"/>
          </a:p>
          <a:p>
            <a:endParaRPr lang="en-GB" sz="4000" dirty="0"/>
          </a:p>
        </p:txBody>
      </p:sp>
      <p:sp>
        <p:nvSpPr>
          <p:cNvPr id="12" name="TextBox 11">
            <a:extLst>
              <a:ext uri="{FF2B5EF4-FFF2-40B4-BE49-F238E27FC236}">
                <a16:creationId xmlns:a16="http://schemas.microsoft.com/office/drawing/2014/main" id="{47629197-76CE-4435-B977-2F715E1D1632}"/>
              </a:ext>
            </a:extLst>
          </p:cNvPr>
          <p:cNvSpPr txBox="1"/>
          <p:nvPr/>
        </p:nvSpPr>
        <p:spPr>
          <a:xfrm>
            <a:off x="12427520" y="4423732"/>
            <a:ext cx="9499418" cy="1938992"/>
          </a:xfrm>
          <a:prstGeom prst="rect">
            <a:avLst/>
          </a:prstGeom>
          <a:noFill/>
        </p:spPr>
        <p:txBody>
          <a:bodyPr wrap="square" rtlCol="0">
            <a:spAutoFit/>
          </a:bodyPr>
          <a:lstStyle/>
          <a:p>
            <a:r>
              <a:rPr lang="en-GB" sz="4000" dirty="0"/>
              <a:t>This local repository can then be cloned in RStudio via a local URL style like this:</a:t>
            </a:r>
          </a:p>
          <a:p>
            <a:endParaRPr lang="en-GB" sz="4000" dirty="0"/>
          </a:p>
        </p:txBody>
      </p:sp>
      <p:pic>
        <p:nvPicPr>
          <p:cNvPr id="3" name="Picture 2">
            <a:extLst>
              <a:ext uri="{FF2B5EF4-FFF2-40B4-BE49-F238E27FC236}">
                <a16:creationId xmlns:a16="http://schemas.microsoft.com/office/drawing/2014/main" id="{556737BE-2BFE-4F62-BA57-A201E05291D4}"/>
              </a:ext>
            </a:extLst>
          </p:cNvPr>
          <p:cNvPicPr>
            <a:picLocks noChangeAspect="1"/>
          </p:cNvPicPr>
          <p:nvPr/>
        </p:nvPicPr>
        <p:blipFill rotWithShape="1">
          <a:blip r:embed="rId2"/>
          <a:srcRect l="2752" t="2454" r="2218" b="2319"/>
          <a:stretch/>
        </p:blipFill>
        <p:spPr>
          <a:xfrm>
            <a:off x="12577665" y="6041984"/>
            <a:ext cx="9251095" cy="6585995"/>
          </a:xfrm>
          <a:prstGeom prst="rect">
            <a:avLst/>
          </a:prstGeom>
        </p:spPr>
      </p:pic>
      <p:sp>
        <p:nvSpPr>
          <p:cNvPr id="13" name="Title 2">
            <a:extLst>
              <a:ext uri="{FF2B5EF4-FFF2-40B4-BE49-F238E27FC236}">
                <a16:creationId xmlns:a16="http://schemas.microsoft.com/office/drawing/2014/main" id="{8B97ACB5-2947-4978-94C7-92E2F24D7220}"/>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 Creating a Local Repository</a:t>
            </a:r>
          </a:p>
        </p:txBody>
      </p:sp>
      <p:pic>
        <p:nvPicPr>
          <p:cNvPr id="14" name="bangor_logo_c1_flush.pdf">
            <a:extLst>
              <a:ext uri="{FF2B5EF4-FFF2-40B4-BE49-F238E27FC236}">
                <a16:creationId xmlns:a16="http://schemas.microsoft.com/office/drawing/2014/main" id="{157C3CF3-F5AC-4CCB-AB93-4F686A54391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35818129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365211"/>
            <a:ext cx="22747083" cy="9541073"/>
          </a:xfrm>
          <a:prstGeom prst="rect">
            <a:avLst/>
          </a:prstGeom>
          <a:noFill/>
        </p:spPr>
        <p:txBody>
          <a:bodyPr wrap="square" rtlCol="0">
            <a:spAutoFit/>
          </a:bodyPr>
          <a:lstStyle/>
          <a:p>
            <a:pPr marL="571500" indent="-571500">
              <a:buFont typeface="Arial" panose="020B0604020202020204" pitchFamily="34" charset="0"/>
              <a:buChar char="•"/>
            </a:pPr>
            <a:r>
              <a:rPr lang="en-GB" sz="4000" dirty="0"/>
              <a:t>Modify a file from the working copy via the RStudio File Browser (bottom-right quadrant), once saved notice the 'Git' tab sees this file as modified: </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endParaRPr lang="en-GB" sz="1400" dirty="0"/>
          </a:p>
          <a:p>
            <a:pPr marL="571500" indent="-571500">
              <a:buFont typeface="Arial" panose="020B0604020202020204" pitchFamily="34" charset="0"/>
              <a:buChar char="•"/>
            </a:pPr>
            <a:r>
              <a:rPr lang="en-GB" sz="4000" dirty="0"/>
              <a:t>Now to commit this, we need to tick the box next to the file and press the commit button, after which we are presented with the Review Changes windows in which we see the commit being staged and also enter our Commit message: </a:t>
            </a:r>
          </a:p>
          <a:p>
            <a:endParaRPr lang="en-GB" sz="4000" dirty="0"/>
          </a:p>
          <a:p>
            <a:endParaRPr lang="en-GB" sz="4000" dirty="0"/>
          </a:p>
          <a:p>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RStudio will then show the output of the Git commit. We now see the message that "Your branch is ahead of 'origin/master' by 1 commit" showing that we have not pushed this change from the stage to the main repository origin.</a:t>
            </a:r>
          </a:p>
        </p:txBody>
      </p:sp>
      <p:pic>
        <p:nvPicPr>
          <p:cNvPr id="3" name="Picture 2">
            <a:extLst>
              <a:ext uri="{FF2B5EF4-FFF2-40B4-BE49-F238E27FC236}">
                <a16:creationId xmlns:a16="http://schemas.microsoft.com/office/drawing/2014/main" id="{520EF3BB-60BF-4517-B97A-9D6BBCFD0B22}"/>
              </a:ext>
            </a:extLst>
          </p:cNvPr>
          <p:cNvPicPr>
            <a:picLocks noChangeAspect="1"/>
          </p:cNvPicPr>
          <p:nvPr/>
        </p:nvPicPr>
        <p:blipFill>
          <a:blip r:embed="rId2"/>
          <a:stretch>
            <a:fillRect/>
          </a:stretch>
        </p:blipFill>
        <p:spPr>
          <a:xfrm>
            <a:off x="7787014" y="3703947"/>
            <a:ext cx="6682022" cy="1780769"/>
          </a:xfrm>
          <a:prstGeom prst="rect">
            <a:avLst/>
          </a:prstGeom>
        </p:spPr>
      </p:pic>
      <p:pic>
        <p:nvPicPr>
          <p:cNvPr id="5" name="Picture 4">
            <a:extLst>
              <a:ext uri="{FF2B5EF4-FFF2-40B4-BE49-F238E27FC236}">
                <a16:creationId xmlns:a16="http://schemas.microsoft.com/office/drawing/2014/main" id="{D63F8439-DE6E-49AE-8E02-B5A9F81A4D64}"/>
              </a:ext>
            </a:extLst>
          </p:cNvPr>
          <p:cNvPicPr>
            <a:picLocks noChangeAspect="1"/>
          </p:cNvPicPr>
          <p:nvPr/>
        </p:nvPicPr>
        <p:blipFill>
          <a:blip r:embed="rId3"/>
          <a:stretch>
            <a:fillRect/>
          </a:stretch>
        </p:blipFill>
        <p:spPr>
          <a:xfrm>
            <a:off x="7787014" y="7135747"/>
            <a:ext cx="6860976" cy="2764787"/>
          </a:xfrm>
          <a:prstGeom prst="rect">
            <a:avLst/>
          </a:prstGeom>
        </p:spPr>
      </p:pic>
      <p:sp>
        <p:nvSpPr>
          <p:cNvPr id="12" name="Title 2">
            <a:extLst>
              <a:ext uri="{FF2B5EF4-FFF2-40B4-BE49-F238E27FC236}">
                <a16:creationId xmlns:a16="http://schemas.microsoft.com/office/drawing/2014/main" id="{DC93F436-5D82-4A8B-B4A0-36047DCB6148}"/>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Tracking Changes</a:t>
            </a:r>
          </a:p>
        </p:txBody>
      </p:sp>
      <p:pic>
        <p:nvPicPr>
          <p:cNvPr id="13" name="bangor_logo_c1_flush.pdf">
            <a:extLst>
              <a:ext uri="{FF2B5EF4-FFF2-40B4-BE49-F238E27FC236}">
                <a16:creationId xmlns:a16="http://schemas.microsoft.com/office/drawing/2014/main" id="{2F99E85A-1DC8-47A3-9829-915453E88F4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96672670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277423"/>
            <a:ext cx="22031483" cy="9941183"/>
          </a:xfrm>
          <a:prstGeom prst="rect">
            <a:avLst/>
          </a:prstGeom>
          <a:noFill/>
        </p:spPr>
        <p:txBody>
          <a:bodyPr wrap="square" rtlCol="0">
            <a:spAutoFit/>
          </a:bodyPr>
          <a:lstStyle/>
          <a:p>
            <a:r>
              <a:rPr lang="en-GB" sz="4000" dirty="0"/>
              <a:t>To </a:t>
            </a:r>
            <a:r>
              <a:rPr lang="en-GB" sz="4000" i="1" dirty="0"/>
              <a:t>clone</a:t>
            </a:r>
            <a:r>
              <a:rPr lang="en-GB" sz="4000" dirty="0"/>
              <a:t> in RStudio from GitHub, we simply use a </a:t>
            </a:r>
            <a:r>
              <a:rPr lang="en-GB" sz="4000" i="1" dirty="0"/>
              <a:t>URL</a:t>
            </a:r>
            <a:r>
              <a:rPr lang="en-GB" sz="4000" dirty="0"/>
              <a:t> that points to the GitHub repo rather than a local repository.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In RStudio start a new project: </a:t>
            </a:r>
          </a:p>
          <a:p>
            <a:pPr marL="1485900" lvl="2" indent="-571500">
              <a:buFont typeface="Courier New" panose="02070309020205020404" pitchFamily="49" charset="0"/>
              <a:buChar char="o"/>
            </a:pPr>
            <a:r>
              <a:rPr lang="en-GB" sz="4000" dirty="0"/>
              <a:t>File -&gt; New Project -&gt; Version Control -&gt; Git</a:t>
            </a:r>
          </a:p>
          <a:p>
            <a:pPr marL="1485900" lvl="2" indent="-571500">
              <a:buFont typeface="Arial" panose="020B0604020202020204" pitchFamily="34" charset="0"/>
              <a:buChar char="•"/>
            </a:pPr>
            <a:endParaRPr lang="en-GB" sz="4000" i="1" dirty="0"/>
          </a:p>
          <a:p>
            <a:pPr marL="1485900" lvl="2" indent="-571500">
              <a:buFont typeface="Arial" panose="020B0604020202020204" pitchFamily="34" charset="0"/>
              <a:buChar char="•"/>
            </a:pPr>
            <a:endParaRPr lang="en-GB" sz="4000" i="1" dirty="0"/>
          </a:p>
          <a:p>
            <a:pPr marL="1485900" lvl="2" indent="-571500">
              <a:buFont typeface="Arial" panose="020B0604020202020204" pitchFamily="34" charset="0"/>
              <a:buChar char="•"/>
            </a:pPr>
            <a:endParaRPr lang="en-GB" sz="4000" i="1" dirty="0"/>
          </a:p>
          <a:p>
            <a:pPr marL="1485900" lvl="2" indent="-571500">
              <a:buFont typeface="Arial" panose="020B0604020202020204" pitchFamily="34" charset="0"/>
              <a:buChar char="•"/>
            </a:pPr>
            <a:endParaRPr lang="en-GB" sz="4000" i="1" dirty="0"/>
          </a:p>
          <a:p>
            <a:pPr marL="1485900" lvl="2" indent="-571500">
              <a:buFont typeface="Arial" panose="020B0604020202020204" pitchFamily="34" charset="0"/>
              <a:buChar char="•"/>
            </a:pPr>
            <a:endParaRPr lang="en-GB" sz="4000" i="1" dirty="0"/>
          </a:p>
          <a:p>
            <a:pPr lvl="2"/>
            <a:endParaRPr lang="en-GB" sz="4000" i="1" dirty="0"/>
          </a:p>
          <a:p>
            <a:pPr marL="1485900" lvl="2" indent="-571500">
              <a:buFont typeface="Arial" panose="020B0604020202020204" pitchFamily="34" charset="0"/>
              <a:buChar char="•"/>
            </a:pPr>
            <a:endParaRPr lang="en-GB" sz="4000" i="1" dirty="0"/>
          </a:p>
          <a:p>
            <a:pPr marL="1485900" lvl="2" indent="-571500">
              <a:buFont typeface="Arial" panose="020B0604020202020204" pitchFamily="34" charset="0"/>
              <a:buChar char="•"/>
            </a:pPr>
            <a:endParaRPr lang="en-GB" sz="4000" i="1" dirty="0"/>
          </a:p>
          <a:p>
            <a:pPr marL="1485900" lvl="2" indent="-571500">
              <a:buFont typeface="Arial" panose="020B0604020202020204" pitchFamily="34" charset="0"/>
              <a:buChar char="•"/>
            </a:pPr>
            <a:endParaRPr lang="en-GB" sz="4000" i="1" dirty="0"/>
          </a:p>
          <a:p>
            <a:pPr marL="1485900" lvl="2" indent="-571500">
              <a:buFont typeface="Courier New" panose="02070309020205020404" pitchFamily="49" charset="0"/>
              <a:buChar char="o"/>
            </a:pPr>
            <a:r>
              <a:rPr lang="en-GB" sz="4000" dirty="0"/>
              <a:t>If Version Control not available try restarting RStudio and/or reinstalling the required components as your system paths are most likely incorrect*</a:t>
            </a:r>
            <a:endParaRPr lang="en-GB" sz="4000" i="1" dirty="0"/>
          </a:p>
        </p:txBody>
      </p:sp>
      <p:pic>
        <p:nvPicPr>
          <p:cNvPr id="3" name="Picture 2">
            <a:extLst>
              <a:ext uri="{FF2B5EF4-FFF2-40B4-BE49-F238E27FC236}">
                <a16:creationId xmlns:a16="http://schemas.microsoft.com/office/drawing/2014/main" id="{9E79BBED-B163-437A-B8F3-E51D79033730}"/>
              </a:ext>
            </a:extLst>
          </p:cNvPr>
          <p:cNvPicPr>
            <a:picLocks noChangeAspect="1"/>
          </p:cNvPicPr>
          <p:nvPr/>
        </p:nvPicPr>
        <p:blipFill rotWithShape="1">
          <a:blip r:embed="rId2"/>
          <a:srcRect l="815" t="2363" r="631" b="3110"/>
          <a:stretch/>
        </p:blipFill>
        <p:spPr>
          <a:xfrm>
            <a:off x="5575300" y="5506720"/>
            <a:ext cx="13233400" cy="4684145"/>
          </a:xfrm>
          <a:prstGeom prst="rect">
            <a:avLst/>
          </a:prstGeom>
        </p:spPr>
      </p:pic>
      <p:sp>
        <p:nvSpPr>
          <p:cNvPr id="7" name="Title 2">
            <a:extLst>
              <a:ext uri="{FF2B5EF4-FFF2-40B4-BE49-F238E27FC236}">
                <a16:creationId xmlns:a16="http://schemas.microsoft.com/office/drawing/2014/main" id="{897BAC90-4D94-4F2B-8B9D-A2C27B1B2693}"/>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Cloning from GitHub</a:t>
            </a:r>
          </a:p>
        </p:txBody>
      </p:sp>
      <p:pic>
        <p:nvPicPr>
          <p:cNvPr id="12" name="bangor_logo_c1_flush.pdf">
            <a:extLst>
              <a:ext uri="{FF2B5EF4-FFF2-40B4-BE49-F238E27FC236}">
                <a16:creationId xmlns:a16="http://schemas.microsoft.com/office/drawing/2014/main" id="{CAFBCC53-9FE6-4A76-AB55-16A90C4BE63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57838120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277423"/>
            <a:ext cx="15109624" cy="10002738"/>
          </a:xfrm>
          <a:prstGeom prst="rect">
            <a:avLst/>
          </a:prstGeom>
          <a:noFill/>
        </p:spPr>
        <p:txBody>
          <a:bodyPr wrap="square" rtlCol="0">
            <a:spAutoFit/>
          </a:bodyPr>
          <a:lstStyle/>
          <a:p>
            <a:r>
              <a:rPr lang="en-GB" sz="4000" i="1" dirty="0"/>
              <a:t>Put the URL</a:t>
            </a:r>
            <a:r>
              <a:rPr lang="en-GB" sz="4000" dirty="0"/>
              <a:t> to the GitHub repository in (from the GitHub web </a:t>
            </a:r>
            <a:r>
              <a:rPr lang="en-GB" sz="4000" dirty="0" err="1"/>
              <a:t>interfacece</a:t>
            </a:r>
            <a:r>
              <a:rPr lang="en-GB" sz="4000" dirty="0"/>
              <a:t> under Clone or download) and consider where the clone will go</a:t>
            </a:r>
          </a:p>
          <a:p>
            <a:endParaRPr lang="en-GB" sz="2800" i="1" dirty="0"/>
          </a:p>
          <a:p>
            <a:pPr marL="571500" indent="-571500">
              <a:buFont typeface="Arial" panose="020B0604020202020204" pitchFamily="34" charset="0"/>
              <a:buChar char="•"/>
            </a:pPr>
            <a:r>
              <a:rPr lang="en-GB" sz="4000" dirty="0"/>
              <a:t>Click Create Project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RStudio will clone the repository into a working copy and open therein</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Notice that the new window opened has a Git option in the top-right pane: </a:t>
            </a:r>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2000" i="1" dirty="0"/>
          </a:p>
          <a:p>
            <a:pPr marL="571500" indent="-571500">
              <a:buFont typeface="Arial" panose="020B0604020202020204" pitchFamily="34" charset="0"/>
              <a:buChar char="•"/>
            </a:pPr>
            <a:r>
              <a:rPr lang="en-GB" sz="4000" dirty="0"/>
              <a:t>Buttons here represent the principal Git functions: </a:t>
            </a:r>
            <a:endParaRPr lang="en-GB" sz="4000" i="1" dirty="0"/>
          </a:p>
        </p:txBody>
      </p:sp>
      <p:pic>
        <p:nvPicPr>
          <p:cNvPr id="7" name="Picture 6">
            <a:extLst>
              <a:ext uri="{FF2B5EF4-FFF2-40B4-BE49-F238E27FC236}">
                <a16:creationId xmlns:a16="http://schemas.microsoft.com/office/drawing/2014/main" id="{4FD32FAE-DB19-4764-ABB9-954DB7174252}"/>
              </a:ext>
            </a:extLst>
          </p:cNvPr>
          <p:cNvPicPr>
            <a:picLocks noChangeAspect="1"/>
          </p:cNvPicPr>
          <p:nvPr/>
        </p:nvPicPr>
        <p:blipFill rotWithShape="1">
          <a:blip r:embed="rId2"/>
          <a:srcRect l="1082" t="1231" r="541" b="1348"/>
          <a:stretch/>
        </p:blipFill>
        <p:spPr>
          <a:xfrm>
            <a:off x="16149495" y="2626684"/>
            <a:ext cx="7254344" cy="5130285"/>
          </a:xfrm>
          <a:prstGeom prst="rect">
            <a:avLst/>
          </a:prstGeom>
        </p:spPr>
      </p:pic>
      <p:pic>
        <p:nvPicPr>
          <p:cNvPr id="4" name="Picture 3">
            <a:extLst>
              <a:ext uri="{FF2B5EF4-FFF2-40B4-BE49-F238E27FC236}">
                <a16:creationId xmlns:a16="http://schemas.microsoft.com/office/drawing/2014/main" id="{8F74EF24-1BE8-40A4-9BC5-64C397063D26}"/>
              </a:ext>
            </a:extLst>
          </p:cNvPr>
          <p:cNvPicPr>
            <a:picLocks noChangeAspect="1"/>
          </p:cNvPicPr>
          <p:nvPr/>
        </p:nvPicPr>
        <p:blipFill>
          <a:blip r:embed="rId3"/>
          <a:stretch>
            <a:fillRect/>
          </a:stretch>
        </p:blipFill>
        <p:spPr>
          <a:xfrm>
            <a:off x="4843561" y="8235639"/>
            <a:ext cx="9669224" cy="2695951"/>
          </a:xfrm>
          <a:prstGeom prst="rect">
            <a:avLst/>
          </a:prstGeom>
        </p:spPr>
      </p:pic>
      <p:sp>
        <p:nvSpPr>
          <p:cNvPr id="12" name="Title 2">
            <a:extLst>
              <a:ext uri="{FF2B5EF4-FFF2-40B4-BE49-F238E27FC236}">
                <a16:creationId xmlns:a16="http://schemas.microsoft.com/office/drawing/2014/main" id="{52AAEA51-6DF3-4619-A630-E1CC684FF32C}"/>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Cloning from GitHub</a:t>
            </a:r>
          </a:p>
        </p:txBody>
      </p:sp>
      <p:pic>
        <p:nvPicPr>
          <p:cNvPr id="13" name="bangor_logo_c1_flush.pdf">
            <a:extLst>
              <a:ext uri="{FF2B5EF4-FFF2-40B4-BE49-F238E27FC236}">
                <a16:creationId xmlns:a16="http://schemas.microsoft.com/office/drawing/2014/main" id="{D95F1D0A-2FF0-4FE0-8313-3CCF5D5C7A6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24041118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8094524"/>
          </a:xfrm>
          <a:prstGeom prst="rect">
            <a:avLst/>
          </a:prstGeom>
          <a:noFill/>
        </p:spPr>
        <p:txBody>
          <a:bodyPr wrap="square" rtlCol="0">
            <a:spAutoFit/>
          </a:bodyPr>
          <a:lstStyle/>
          <a:p>
            <a:pPr marL="571500" indent="-571500">
              <a:buFont typeface="Arial" panose="020B0604020202020204" pitchFamily="34" charset="0"/>
              <a:buChar char="•"/>
            </a:pPr>
            <a:r>
              <a:rPr lang="en-GB" sz="4000" dirty="0"/>
              <a:t>Once we have staged changes and are ready to commit to the origin, this can be achieved either through the 'Review Changes' window or the main Git tab in the RStudio project editing window. </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Simply select the green up arrow, provide your GitHub credentials if prompted and see a push result:</a:t>
            </a:r>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endParaRPr lang="en-GB" sz="4000" i="1" dirty="0"/>
          </a:p>
          <a:p>
            <a:pPr marL="571500" indent="-571500">
              <a:buFont typeface="Arial" panose="020B0604020202020204" pitchFamily="34" charset="0"/>
              <a:buChar char="•"/>
            </a:pPr>
            <a:r>
              <a:rPr lang="en-GB" sz="4000" dirty="0"/>
              <a:t>Our changes have now been pushed up to the repository on GitHub</a:t>
            </a:r>
            <a:endParaRPr lang="en-GB" sz="4000" i="1" dirty="0"/>
          </a:p>
        </p:txBody>
      </p:sp>
      <p:pic>
        <p:nvPicPr>
          <p:cNvPr id="5" name="Picture 4">
            <a:extLst>
              <a:ext uri="{FF2B5EF4-FFF2-40B4-BE49-F238E27FC236}">
                <a16:creationId xmlns:a16="http://schemas.microsoft.com/office/drawing/2014/main" id="{678909CD-53AE-4192-BCB8-5F4D16255505}"/>
              </a:ext>
            </a:extLst>
          </p:cNvPr>
          <p:cNvPicPr>
            <a:picLocks noChangeAspect="1"/>
          </p:cNvPicPr>
          <p:nvPr/>
        </p:nvPicPr>
        <p:blipFill>
          <a:blip r:embed="rId2"/>
          <a:stretch>
            <a:fillRect/>
          </a:stretch>
        </p:blipFill>
        <p:spPr>
          <a:xfrm>
            <a:off x="7297148" y="5493806"/>
            <a:ext cx="9324710" cy="4117404"/>
          </a:xfrm>
          <a:prstGeom prst="rect">
            <a:avLst/>
          </a:prstGeom>
        </p:spPr>
      </p:pic>
      <p:sp>
        <p:nvSpPr>
          <p:cNvPr id="7" name="Title 2">
            <a:extLst>
              <a:ext uri="{FF2B5EF4-FFF2-40B4-BE49-F238E27FC236}">
                <a16:creationId xmlns:a16="http://schemas.microsoft.com/office/drawing/2014/main" id="{DD014454-79C8-4104-BF3A-2A1700DB1FB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Push to GitHub</a:t>
            </a:r>
          </a:p>
        </p:txBody>
      </p:sp>
      <p:pic>
        <p:nvPicPr>
          <p:cNvPr id="12" name="bangor_logo_c1_flush.pdf">
            <a:extLst>
              <a:ext uri="{FF2B5EF4-FFF2-40B4-BE49-F238E27FC236}">
                <a16:creationId xmlns:a16="http://schemas.microsoft.com/office/drawing/2014/main" id="{B01BE09F-1466-41A7-815B-98ECFC8E3A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0480140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5632311"/>
          </a:xfrm>
          <a:prstGeom prst="rect">
            <a:avLst/>
          </a:prstGeom>
          <a:noFill/>
        </p:spPr>
        <p:txBody>
          <a:bodyPr wrap="square" rtlCol="0">
            <a:spAutoFit/>
          </a:bodyPr>
          <a:lstStyle/>
          <a:p>
            <a:pPr marL="571500" indent="-571500">
              <a:buFont typeface="Arial" panose="020B0604020202020204" pitchFamily="34" charset="0"/>
              <a:buChar char="•"/>
            </a:pPr>
            <a:r>
              <a:rPr lang="en-GB" sz="4000" dirty="0"/>
              <a:t>It's trivially easy to pull any changes from the GitHub repository for a working copy (clone) by pressing the blue down button: </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Which will result in display of the Git activity:</a:t>
            </a:r>
            <a:endParaRPr lang="en-GB" sz="4000" i="1" dirty="0"/>
          </a:p>
        </p:txBody>
      </p:sp>
      <p:pic>
        <p:nvPicPr>
          <p:cNvPr id="3" name="Picture 2">
            <a:extLst>
              <a:ext uri="{FF2B5EF4-FFF2-40B4-BE49-F238E27FC236}">
                <a16:creationId xmlns:a16="http://schemas.microsoft.com/office/drawing/2014/main" id="{ACDB4123-AFB6-4A19-817C-D7E8045330E3}"/>
              </a:ext>
            </a:extLst>
          </p:cNvPr>
          <p:cNvPicPr>
            <a:picLocks noChangeAspect="1"/>
          </p:cNvPicPr>
          <p:nvPr/>
        </p:nvPicPr>
        <p:blipFill>
          <a:blip r:embed="rId2"/>
          <a:stretch>
            <a:fillRect/>
          </a:stretch>
        </p:blipFill>
        <p:spPr>
          <a:xfrm>
            <a:off x="4879265" y="4514523"/>
            <a:ext cx="11917438" cy="2343477"/>
          </a:xfrm>
          <a:prstGeom prst="rect">
            <a:avLst/>
          </a:prstGeom>
        </p:spPr>
      </p:pic>
      <p:sp>
        <p:nvSpPr>
          <p:cNvPr id="2" name="Rectangle 1">
            <a:extLst>
              <a:ext uri="{FF2B5EF4-FFF2-40B4-BE49-F238E27FC236}">
                <a16:creationId xmlns:a16="http://schemas.microsoft.com/office/drawing/2014/main" id="{53ADF896-B145-4299-A3F6-55DFEFE15A84}"/>
              </a:ext>
            </a:extLst>
          </p:cNvPr>
          <p:cNvSpPr/>
          <p:nvPr/>
        </p:nvSpPr>
        <p:spPr>
          <a:xfrm>
            <a:off x="10291482" y="5271247"/>
            <a:ext cx="1272989" cy="12371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9E8886B2-0777-4819-BF7D-1310ADBB52D4}"/>
              </a:ext>
            </a:extLst>
          </p:cNvPr>
          <p:cNvPicPr>
            <a:picLocks noChangeAspect="1"/>
          </p:cNvPicPr>
          <p:nvPr/>
        </p:nvPicPr>
        <p:blipFill>
          <a:blip r:embed="rId3"/>
          <a:stretch>
            <a:fillRect/>
          </a:stretch>
        </p:blipFill>
        <p:spPr>
          <a:xfrm>
            <a:off x="6650825" y="8270870"/>
            <a:ext cx="9827292" cy="4416158"/>
          </a:xfrm>
          <a:prstGeom prst="rect">
            <a:avLst/>
          </a:prstGeom>
        </p:spPr>
      </p:pic>
      <p:sp>
        <p:nvSpPr>
          <p:cNvPr id="12" name="Title 2">
            <a:extLst>
              <a:ext uri="{FF2B5EF4-FFF2-40B4-BE49-F238E27FC236}">
                <a16:creationId xmlns:a16="http://schemas.microsoft.com/office/drawing/2014/main" id="{9C7A2E5B-D181-4ADA-907E-DB3FB53D638C}"/>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Pull Changes from GitHub</a:t>
            </a:r>
          </a:p>
        </p:txBody>
      </p:sp>
      <p:pic>
        <p:nvPicPr>
          <p:cNvPr id="14" name="bangor_logo_c1_flush.pdf">
            <a:extLst>
              <a:ext uri="{FF2B5EF4-FFF2-40B4-BE49-F238E27FC236}">
                <a16:creationId xmlns:a16="http://schemas.microsoft.com/office/drawing/2014/main" id="{5643D7C3-D55F-4A8B-98EA-D14A7FE63F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65411431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50" y="2638559"/>
            <a:ext cx="22219550" cy="1323439"/>
          </a:xfrm>
          <a:prstGeom prst="rect">
            <a:avLst/>
          </a:prstGeom>
          <a:noFill/>
        </p:spPr>
        <p:txBody>
          <a:bodyPr wrap="square" rtlCol="0">
            <a:spAutoFit/>
          </a:bodyPr>
          <a:lstStyle/>
          <a:p>
            <a:r>
              <a:rPr lang="en-GB" sz="4000" dirty="0"/>
              <a:t>Similarly, to ignore files in RStudio, under the </a:t>
            </a:r>
            <a:r>
              <a:rPr lang="en-GB" sz="4000" i="1" dirty="0"/>
              <a:t>'Git</a:t>
            </a:r>
            <a:r>
              <a:rPr lang="en-GB" sz="4000" dirty="0"/>
              <a:t>' tab, we can click the Blue Settings Cog icon and choose ignore to adjust the list of ignored files (as itself stored in </a:t>
            </a:r>
            <a:r>
              <a:rPr lang="en-GB" sz="4000" i="1" dirty="0"/>
              <a:t>.</a:t>
            </a:r>
            <a:r>
              <a:rPr lang="en-GB" sz="4000" i="1" dirty="0" err="1"/>
              <a:t>gitignore</a:t>
            </a:r>
            <a:r>
              <a:rPr lang="en-GB" sz="4000" dirty="0"/>
              <a:t>):</a:t>
            </a:r>
            <a:endParaRPr lang="en-GB" sz="4000" i="1" dirty="0"/>
          </a:p>
        </p:txBody>
      </p:sp>
      <p:pic>
        <p:nvPicPr>
          <p:cNvPr id="3" name="Picture 2">
            <a:extLst>
              <a:ext uri="{FF2B5EF4-FFF2-40B4-BE49-F238E27FC236}">
                <a16:creationId xmlns:a16="http://schemas.microsoft.com/office/drawing/2014/main" id="{69123DD9-4746-45EE-BBAE-38D5003F5648}"/>
              </a:ext>
            </a:extLst>
          </p:cNvPr>
          <p:cNvPicPr>
            <a:picLocks noChangeAspect="1"/>
          </p:cNvPicPr>
          <p:nvPr/>
        </p:nvPicPr>
        <p:blipFill>
          <a:blip r:embed="rId2"/>
          <a:stretch>
            <a:fillRect/>
          </a:stretch>
        </p:blipFill>
        <p:spPr>
          <a:xfrm>
            <a:off x="7872256" y="4641128"/>
            <a:ext cx="7755937" cy="3110315"/>
          </a:xfrm>
          <a:prstGeom prst="rect">
            <a:avLst/>
          </a:prstGeom>
        </p:spPr>
      </p:pic>
      <p:sp>
        <p:nvSpPr>
          <p:cNvPr id="7" name="Title 2">
            <a:extLst>
              <a:ext uri="{FF2B5EF4-FFF2-40B4-BE49-F238E27FC236}">
                <a16:creationId xmlns:a16="http://schemas.microsoft.com/office/drawing/2014/main" id="{1C01CF2F-F58D-41D9-8AAD-85D2EA1CBD99}"/>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Ignoring Files</a:t>
            </a:r>
          </a:p>
        </p:txBody>
      </p:sp>
      <p:pic>
        <p:nvPicPr>
          <p:cNvPr id="12" name="bangor_logo_c1_flush.pdf">
            <a:extLst>
              <a:ext uri="{FF2B5EF4-FFF2-40B4-BE49-F238E27FC236}">
                <a16:creationId xmlns:a16="http://schemas.microsoft.com/office/drawing/2014/main" id="{3C3F85B3-5E99-470C-B261-E8903745F66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939906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46073"/>
            <a:ext cx="19250961" cy="8094524"/>
          </a:xfrm>
          <a:prstGeom prst="rect">
            <a:avLst/>
          </a:prstGeom>
          <a:noFill/>
        </p:spPr>
        <p:txBody>
          <a:bodyPr wrap="square" rtlCol="0">
            <a:spAutoFit/>
          </a:bodyPr>
          <a:lstStyle/>
          <a:p>
            <a:pPr marL="571500" indent="-571500">
              <a:buFont typeface="Arial" panose="020B0604020202020204" pitchFamily="34" charset="0"/>
              <a:buChar char="•"/>
            </a:pPr>
            <a:r>
              <a:rPr lang="en-GB" sz="4000" dirty="0"/>
              <a:t>Have you ever been writing up a document or report and when close to finishing having a folder looking like this:</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And maybe working as a team the list of documents shared between everyone simply gets longer and longer</a:t>
            </a:r>
          </a:p>
        </p:txBody>
      </p:sp>
      <p:pic>
        <p:nvPicPr>
          <p:cNvPr id="3" name="Picture 2">
            <a:extLst>
              <a:ext uri="{FF2B5EF4-FFF2-40B4-BE49-F238E27FC236}">
                <a16:creationId xmlns:a16="http://schemas.microsoft.com/office/drawing/2014/main" id="{55984301-65C3-433D-8878-EB48A9E09345}"/>
              </a:ext>
            </a:extLst>
          </p:cNvPr>
          <p:cNvPicPr>
            <a:picLocks noChangeAspect="1"/>
          </p:cNvPicPr>
          <p:nvPr/>
        </p:nvPicPr>
        <p:blipFill rotWithShape="1">
          <a:blip r:embed="rId2"/>
          <a:srcRect b="17668"/>
          <a:stretch/>
        </p:blipFill>
        <p:spPr>
          <a:xfrm>
            <a:off x="5195514" y="4464030"/>
            <a:ext cx="13992972" cy="3840214"/>
          </a:xfrm>
          <a:prstGeom prst="rect">
            <a:avLst/>
          </a:prstGeom>
        </p:spPr>
      </p:pic>
      <p:sp>
        <p:nvSpPr>
          <p:cNvPr id="7" name="Title 2">
            <a:extLst>
              <a:ext uri="{FF2B5EF4-FFF2-40B4-BE49-F238E27FC236}">
                <a16:creationId xmlns:a16="http://schemas.microsoft.com/office/drawing/2014/main" id="{4CE08260-8F83-42D3-A157-EB3EB373D90E}"/>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What is Version Control (VC) ?</a:t>
            </a:r>
          </a:p>
        </p:txBody>
      </p:sp>
      <p:pic>
        <p:nvPicPr>
          <p:cNvPr id="8" name="bangor_logo_c1_flush.pdf">
            <a:extLst>
              <a:ext uri="{FF2B5EF4-FFF2-40B4-BE49-F238E27FC236}">
                <a16:creationId xmlns:a16="http://schemas.microsoft.com/office/drawing/2014/main" id="{F792A615-1709-433A-9D54-7489EEE616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65393780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3295315" cy="8586966"/>
          </a:xfrm>
          <a:prstGeom prst="rect">
            <a:avLst/>
          </a:prstGeom>
          <a:noFill/>
        </p:spPr>
        <p:txBody>
          <a:bodyPr wrap="square" rtlCol="0">
            <a:spAutoFit/>
          </a:bodyPr>
          <a:lstStyle/>
          <a:p>
            <a:pPr marL="571500" indent="-571500">
              <a:buFont typeface="Arial" panose="020B0604020202020204" pitchFamily="34" charset="0"/>
              <a:buChar char="•"/>
            </a:pPr>
            <a:r>
              <a:rPr lang="en-GB" sz="4000" dirty="0"/>
              <a:t>When wanting to start a new line of development individually or for a team member, often a new branch is used to accommodate this</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Either click on “</a:t>
            </a:r>
            <a:r>
              <a:rPr lang="en-GB" sz="4000" i="1" dirty="0"/>
              <a:t>new branch”</a:t>
            </a:r>
            <a:r>
              <a:rPr lang="en-GB" sz="4000" dirty="0"/>
              <a:t> in the top right window:</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or in the terminal, type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branch &lt;</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newBranchName</a:t>
            </a:r>
            <a:r>
              <a:rPr lang="en-GB" sz="3600" dirty="0">
                <a:solidFill>
                  <a:schemeClr val="tx1">
                    <a:lumMod val="65000"/>
                    <a:lumOff val="35000"/>
                  </a:schemeClr>
                </a:solidFill>
                <a:latin typeface="Consolas" panose="020B0609020204030204" pitchFamily="49" charset="0"/>
                <a:cs typeface="Courier New" panose="02070309020205020404" pitchFamily="49" charset="0"/>
              </a:rPr>
              <a:t>&gt;</a:t>
            </a:r>
            <a:r>
              <a:rPr lang="en-GB" sz="3600" dirty="0">
                <a:solidFill>
                  <a:schemeClr val="tx1">
                    <a:lumMod val="65000"/>
                    <a:lumOff val="35000"/>
                  </a:schemeClr>
                </a:solidFill>
                <a:latin typeface="Consolas" panose="020B0609020204030204" pitchFamily="49" charset="0"/>
              </a:rPr>
              <a:t>  </a:t>
            </a:r>
            <a:r>
              <a:rPr lang="en-GB" sz="4000" dirty="0"/>
              <a:t>and then </a:t>
            </a:r>
            <a:r>
              <a:rPr lang="en-GB" sz="3600" dirty="0">
                <a:solidFill>
                  <a:schemeClr val="tx1">
                    <a:lumMod val="65000"/>
                    <a:lumOff val="35000"/>
                  </a:schemeClr>
                </a:solidFill>
                <a:latin typeface="Consolas" panose="020B0609020204030204" pitchFamily="49" charset="0"/>
                <a:cs typeface="Courier New" panose="02070309020205020404" pitchFamily="49" charset="0"/>
              </a:rPr>
              <a:t>git checkout &lt;</a:t>
            </a:r>
            <a:r>
              <a:rPr lang="en-GB" sz="3600" dirty="0" err="1">
                <a:solidFill>
                  <a:schemeClr val="tx1">
                    <a:lumMod val="65000"/>
                    <a:lumOff val="35000"/>
                  </a:schemeClr>
                </a:solidFill>
                <a:latin typeface="Consolas" panose="020B0609020204030204" pitchFamily="49" charset="0"/>
                <a:cs typeface="Courier New" panose="02070309020205020404" pitchFamily="49" charset="0"/>
              </a:rPr>
              <a:t>newBranchName</a:t>
            </a:r>
            <a:r>
              <a:rPr lang="en-GB" sz="3600" dirty="0">
                <a:solidFill>
                  <a:schemeClr val="tx1">
                    <a:lumMod val="65000"/>
                    <a:lumOff val="35000"/>
                  </a:schemeClr>
                </a:solidFill>
                <a:latin typeface="Consolas" panose="020B0609020204030204" pitchFamily="49" charset="0"/>
                <a:cs typeface="Courier New" panose="02070309020205020404" pitchFamily="49" charset="0"/>
              </a:rPr>
              <a:t>&gt;</a:t>
            </a:r>
            <a:r>
              <a:rPr lang="en-GB" sz="3600" dirty="0">
                <a:solidFill>
                  <a:schemeClr val="tx1">
                    <a:lumMod val="65000"/>
                    <a:lumOff val="35000"/>
                  </a:schemeClr>
                </a:solidFill>
                <a:latin typeface="Consolas" panose="020B0609020204030204" pitchFamily="49" charset="0"/>
              </a:rPr>
              <a:t> </a:t>
            </a:r>
          </a:p>
          <a:p>
            <a:pPr marL="571500" indent="-571500">
              <a:buFont typeface="Arial" panose="020B0604020202020204" pitchFamily="34" charset="0"/>
              <a:buChar char="•"/>
            </a:pPr>
            <a:endParaRPr lang="en-GB" sz="3600" dirty="0"/>
          </a:p>
          <a:p>
            <a:pPr marL="571500" indent="-571500">
              <a:buFont typeface="Arial" panose="020B0604020202020204" pitchFamily="34" charset="0"/>
              <a:buChar char="•"/>
            </a:pPr>
            <a:r>
              <a:rPr lang="en-GB" sz="4000" dirty="0"/>
              <a:t>You can then make new changes on the new branch</a:t>
            </a:r>
          </a:p>
        </p:txBody>
      </p:sp>
      <p:pic>
        <p:nvPicPr>
          <p:cNvPr id="4" name="Picture 3">
            <a:extLst>
              <a:ext uri="{FF2B5EF4-FFF2-40B4-BE49-F238E27FC236}">
                <a16:creationId xmlns:a16="http://schemas.microsoft.com/office/drawing/2014/main" id="{95292226-F9C0-4656-98C9-982AB084459C}"/>
              </a:ext>
            </a:extLst>
          </p:cNvPr>
          <p:cNvPicPr>
            <a:picLocks noChangeAspect="1"/>
          </p:cNvPicPr>
          <p:nvPr/>
        </p:nvPicPr>
        <p:blipFill rotWithShape="1">
          <a:blip r:embed="rId2"/>
          <a:srcRect b="35605"/>
          <a:stretch/>
        </p:blipFill>
        <p:spPr>
          <a:xfrm>
            <a:off x="6089394" y="5206304"/>
            <a:ext cx="12205211" cy="3112943"/>
          </a:xfrm>
          <a:prstGeom prst="rect">
            <a:avLst/>
          </a:prstGeom>
        </p:spPr>
      </p:pic>
      <p:sp>
        <p:nvSpPr>
          <p:cNvPr id="5" name="Rectangle 4">
            <a:extLst>
              <a:ext uri="{FF2B5EF4-FFF2-40B4-BE49-F238E27FC236}">
                <a16:creationId xmlns:a16="http://schemas.microsoft.com/office/drawing/2014/main" id="{ACBDD6BE-2564-4689-97DC-9E5B4E15666C}"/>
              </a:ext>
            </a:extLst>
          </p:cNvPr>
          <p:cNvSpPr/>
          <p:nvPr/>
        </p:nvSpPr>
        <p:spPr>
          <a:xfrm>
            <a:off x="15562729" y="5414682"/>
            <a:ext cx="1470212"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2">
            <a:extLst>
              <a:ext uri="{FF2B5EF4-FFF2-40B4-BE49-F238E27FC236}">
                <a16:creationId xmlns:a16="http://schemas.microsoft.com/office/drawing/2014/main" id="{E597A747-2713-43A2-A2CD-F28A5B7C2B04}"/>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New Files</a:t>
            </a:r>
          </a:p>
        </p:txBody>
      </p:sp>
      <p:pic>
        <p:nvPicPr>
          <p:cNvPr id="13" name="bangor_logo_c1_flush.pdf">
            <a:extLst>
              <a:ext uri="{FF2B5EF4-FFF2-40B4-BE49-F238E27FC236}">
                <a16:creationId xmlns:a16="http://schemas.microsoft.com/office/drawing/2014/main" id="{E7CA53ED-77B8-47AE-9C5D-576A4352149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78630751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43AC720-5878-4702-B1FA-645D19A36375}"/>
              </a:ext>
            </a:extLst>
          </p:cNvPr>
          <p:cNvSpPr txBox="1"/>
          <p:nvPr/>
        </p:nvSpPr>
        <p:spPr>
          <a:xfrm>
            <a:off x="640449" y="2638559"/>
            <a:ext cx="23295315" cy="8586966"/>
          </a:xfrm>
          <a:prstGeom prst="rect">
            <a:avLst/>
          </a:prstGeom>
          <a:noFill/>
        </p:spPr>
        <p:txBody>
          <a:bodyPr wrap="square" rtlCol="0">
            <a:spAutoFit/>
          </a:bodyPr>
          <a:lstStyle/>
          <a:p>
            <a:pPr marL="571500" indent="-571500">
              <a:buFont typeface="Arial" panose="020B0604020202020204" pitchFamily="34" charset="0"/>
              <a:buChar char="•"/>
            </a:pPr>
            <a:r>
              <a:rPr lang="en-GB" sz="4000" dirty="0"/>
              <a:t>At some point in script development, we will need to merge different branches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There is no simple merge command on the GUI of RStudio but we can easily merge branches in the RStudio terminal</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Type:		 </a:t>
            </a:r>
            <a:r>
              <a:rPr lang="en-GB" sz="3600" dirty="0">
                <a:latin typeface="Consolas" panose="020B0609020204030204" pitchFamily="49" charset="0"/>
                <a:cs typeface="Courier New" panose="02070309020205020404" pitchFamily="49" charset="0"/>
              </a:rPr>
              <a:t>git merge &lt;branchName1&gt; &lt;branchName2&gt;</a:t>
            </a:r>
            <a:endParaRPr lang="en-GB" sz="4000" dirty="0">
              <a:latin typeface="Consolas" panose="020B0609020204030204" pitchFamily="49" charset="0"/>
            </a:endParaRP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If there are only changes on one branch, such as a single development branch then merging branches should happen automatically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When there are changes to multiple branches on the same lines, conflicts will appear and will be visible in the script editor</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When you have resolved the changes simply commit like you would have normally and push to the remote repository</a:t>
            </a:r>
          </a:p>
        </p:txBody>
      </p:sp>
      <p:sp>
        <p:nvSpPr>
          <p:cNvPr id="6" name="Title 2">
            <a:extLst>
              <a:ext uri="{FF2B5EF4-FFF2-40B4-BE49-F238E27FC236}">
                <a16:creationId xmlns:a16="http://schemas.microsoft.com/office/drawing/2014/main" id="{80875698-266F-47A6-955D-7A66332F753F}"/>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RStudio: Merging and Conflicts</a:t>
            </a:r>
          </a:p>
        </p:txBody>
      </p:sp>
      <p:pic>
        <p:nvPicPr>
          <p:cNvPr id="7" name="bangor_logo_c1_flush.pdf">
            <a:extLst>
              <a:ext uri="{FF2B5EF4-FFF2-40B4-BE49-F238E27FC236}">
                <a16:creationId xmlns:a16="http://schemas.microsoft.com/office/drawing/2014/main" id="{76C5DEE7-9E34-4876-A0F9-584B9E53CBF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66446724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FF42FD-2662-4A0D-AE16-75561D1F2C75}"/>
              </a:ext>
            </a:extLst>
          </p:cNvPr>
          <p:cNvSpPr txBox="1"/>
          <p:nvPr/>
        </p:nvSpPr>
        <p:spPr>
          <a:xfrm>
            <a:off x="640449" y="2409959"/>
            <a:ext cx="22219550" cy="9387185"/>
          </a:xfrm>
          <a:prstGeom prst="rect">
            <a:avLst/>
          </a:prstGeom>
          <a:noFill/>
        </p:spPr>
        <p:txBody>
          <a:bodyPr wrap="square" rtlCol="0">
            <a:spAutoFit/>
          </a:bodyPr>
          <a:lstStyle/>
          <a:p>
            <a:pPr marL="571500" indent="-571500">
              <a:buFont typeface="Arial" panose="020B0604020202020204" pitchFamily="34" charset="0"/>
              <a:buChar char="•"/>
            </a:pPr>
            <a:r>
              <a:rPr lang="en-GB" sz="4000" dirty="0"/>
              <a:t>When code or other creative work becomes public, it should include a LICENSE or LICENSE.txt in the base directory of the repository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It should clearly state under which license the content is being made available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Reusing creative works without a license is dangerous because the copyright holders could sue you for copyright infringement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Choose an open source license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People who incorporate General Public License (</a:t>
            </a:r>
            <a:r>
              <a:rPr lang="en-GB" sz="4000" dirty="0" err="1"/>
              <a:t>GPL’d</a:t>
            </a:r>
            <a:r>
              <a:rPr lang="en-GB" sz="4000" dirty="0"/>
              <a:t>) software into their own software must make their software also open under the GPL license; most other open licenses do not require this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The Creative Commons family of licenses allow people to mix and match requirements and restrictions on attribution, creation of derivative works, further sharing, and commercialisation </a:t>
            </a:r>
          </a:p>
          <a:p>
            <a:pPr marL="571500" indent="-571500">
              <a:buFont typeface="Arial" panose="020B0604020202020204" pitchFamily="34" charset="0"/>
              <a:buChar char="•"/>
            </a:pPr>
            <a:endParaRPr lang="en-GB" sz="2400" dirty="0"/>
          </a:p>
          <a:p>
            <a:pPr marL="571500" indent="-571500">
              <a:buFont typeface="Arial" panose="020B0604020202020204" pitchFamily="34" charset="0"/>
              <a:buChar char="•"/>
            </a:pPr>
            <a:r>
              <a:rPr lang="en-GB" sz="4000" dirty="0"/>
              <a:t>People who are not lawyers should not try to write licenses from scratch </a:t>
            </a:r>
          </a:p>
          <a:p>
            <a:pPr marL="571500" indent="-571500">
              <a:buFont typeface="Arial" panose="020B0604020202020204" pitchFamily="34" charset="0"/>
              <a:buChar char="•"/>
            </a:pPr>
            <a:endParaRPr lang="en-GB" sz="2000" dirty="0"/>
          </a:p>
        </p:txBody>
      </p:sp>
      <p:sp>
        <p:nvSpPr>
          <p:cNvPr id="6" name="Title 2">
            <a:extLst>
              <a:ext uri="{FF2B5EF4-FFF2-40B4-BE49-F238E27FC236}">
                <a16:creationId xmlns:a16="http://schemas.microsoft.com/office/drawing/2014/main" id="{8F3D6F6E-97A1-47BA-9705-D6CD87549A4D}"/>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Licensing </a:t>
            </a:r>
          </a:p>
        </p:txBody>
      </p:sp>
      <p:pic>
        <p:nvPicPr>
          <p:cNvPr id="7" name="bangor_logo_c1_flush.pdf">
            <a:extLst>
              <a:ext uri="{FF2B5EF4-FFF2-40B4-BE49-F238E27FC236}">
                <a16:creationId xmlns:a16="http://schemas.microsoft.com/office/drawing/2014/main" id="{17E28D20-3E0D-454B-9287-A39724896E5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13385677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FF42FD-2662-4A0D-AE16-75561D1F2C75}"/>
              </a:ext>
            </a:extLst>
          </p:cNvPr>
          <p:cNvSpPr txBox="1"/>
          <p:nvPr/>
        </p:nvSpPr>
        <p:spPr>
          <a:xfrm>
            <a:off x="640449" y="2392374"/>
            <a:ext cx="22219550" cy="5755422"/>
          </a:xfrm>
          <a:prstGeom prst="rect">
            <a:avLst/>
          </a:prstGeom>
          <a:noFill/>
        </p:spPr>
        <p:txBody>
          <a:bodyPr wrap="square" rtlCol="0">
            <a:spAutoFit/>
          </a:bodyPr>
          <a:lstStyle/>
          <a:p>
            <a:r>
              <a:rPr lang="en-GB" sz="4000" dirty="0"/>
              <a:t>Basic</a:t>
            </a:r>
          </a:p>
          <a:p>
            <a:endParaRPr lang="en-GB" sz="1600" dirty="0"/>
          </a:p>
          <a:p>
            <a:pPr marL="1028700" lvl="1" indent="-571500">
              <a:buFont typeface="Arial" panose="020B0604020202020204" pitchFamily="34" charset="0"/>
              <a:buChar char="•"/>
            </a:pPr>
            <a:r>
              <a:rPr lang="en-GB" sz="4000" dirty="0"/>
              <a:t>You may want to include a file called CITATION or CITATION.txt that describes how to reference your project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More detailed advice and other ways to make your code citable can be found at the Software Sustainability Institute </a:t>
            </a:r>
          </a:p>
          <a:p>
            <a:pPr marL="1028700" lvl="1" indent="-571500">
              <a:buFont typeface="Arial" panose="020B0604020202020204" pitchFamily="34" charset="0"/>
              <a:buChar char="•"/>
            </a:pPr>
            <a:endParaRPr lang="en-GB" sz="1600" dirty="0"/>
          </a:p>
          <a:p>
            <a:pPr marL="1028700" lvl="1" indent="-571500">
              <a:buFont typeface="Arial" panose="020B0604020202020204" pitchFamily="34" charset="0"/>
              <a:buChar char="•"/>
            </a:pPr>
            <a:r>
              <a:rPr lang="en-GB" sz="4000" dirty="0"/>
              <a:t>Example </a:t>
            </a:r>
          </a:p>
          <a:p>
            <a:endParaRPr lang="en-GB" sz="4000" dirty="0"/>
          </a:p>
          <a:p>
            <a:r>
              <a:rPr lang="en-GB" sz="4000" dirty="0"/>
              <a:t>Advanced:</a:t>
            </a:r>
          </a:p>
        </p:txBody>
      </p:sp>
      <p:sp>
        <p:nvSpPr>
          <p:cNvPr id="6" name="Title 2">
            <a:extLst>
              <a:ext uri="{FF2B5EF4-FFF2-40B4-BE49-F238E27FC236}">
                <a16:creationId xmlns:a16="http://schemas.microsoft.com/office/drawing/2014/main" id="{236791AA-8A5F-4146-999D-27A35BBAD978}"/>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a:t>
            </a:r>
          </a:p>
        </p:txBody>
      </p:sp>
      <p:pic>
        <p:nvPicPr>
          <p:cNvPr id="7" name="bangor_logo_c1_flush.pdf">
            <a:extLst>
              <a:ext uri="{FF2B5EF4-FFF2-40B4-BE49-F238E27FC236}">
                <a16:creationId xmlns:a16="http://schemas.microsoft.com/office/drawing/2014/main" id="{C1E4F1AA-F338-41A3-A0C3-AC0C691BF03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85431504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2B6A940-37A0-4990-85A1-C709B1F37C2C}"/>
              </a:ext>
            </a:extLst>
          </p:cNvPr>
          <p:cNvPicPr>
            <a:picLocks noChangeAspect="1"/>
          </p:cNvPicPr>
          <p:nvPr/>
        </p:nvPicPr>
        <p:blipFill>
          <a:blip r:embed="rId2"/>
          <a:stretch>
            <a:fillRect/>
          </a:stretch>
        </p:blipFill>
        <p:spPr>
          <a:xfrm>
            <a:off x="5874419" y="5536961"/>
            <a:ext cx="9964674" cy="4552445"/>
          </a:xfrm>
          <a:prstGeom prst="rect">
            <a:avLst/>
          </a:prstGeom>
        </p:spPr>
      </p:pic>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8956298"/>
          </a:xfrm>
          <a:prstGeom prst="rect">
            <a:avLst/>
          </a:prstGeom>
          <a:noFill/>
        </p:spPr>
        <p:txBody>
          <a:bodyPr wrap="square" rtlCol="0">
            <a:spAutoFit/>
          </a:bodyPr>
          <a:lstStyle/>
          <a:p>
            <a:r>
              <a:rPr lang="en-GB" sz="4000" dirty="0"/>
              <a:t>In research, papers are often cited with specific identifiers known as Digital Object Identifiers (DOI’s)</a:t>
            </a:r>
          </a:p>
          <a:p>
            <a:endParaRPr lang="en-GB" sz="2800" dirty="0"/>
          </a:p>
          <a:p>
            <a:pPr marL="1028700" lvl="1" indent="-571500">
              <a:buFont typeface="Arial" panose="020B0604020202020204" pitchFamily="34" charset="0"/>
              <a:buChar char="•"/>
            </a:pPr>
            <a:r>
              <a:rPr lang="en-GB" sz="4000" dirty="0"/>
              <a:t>These make it easy to find a specific paper in an online journal as there is a unique identifier</a:t>
            </a:r>
          </a:p>
          <a:p>
            <a:pPr marL="571500" indent="-571500">
              <a:buFont typeface="Arial" panose="020B0604020202020204" pitchFamily="34" charset="0"/>
              <a:buChar char="•"/>
            </a:pPr>
            <a:endParaRPr lang="en-GB" sz="2800" dirty="0"/>
          </a:p>
          <a:p>
            <a:pPr marL="1028700" lvl="1" indent="-571500">
              <a:buFont typeface="Arial" panose="020B0604020202020204" pitchFamily="34" charset="0"/>
              <a:buChar char="•"/>
            </a:pPr>
            <a:r>
              <a:rPr lang="en-GB" sz="4000" dirty="0"/>
              <a:t>Can easily give the original publishers credit</a:t>
            </a:r>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endParaRPr lang="en-GB" sz="4000" dirty="0"/>
          </a:p>
          <a:p>
            <a:pPr marL="1028700" lvl="1" indent="-571500">
              <a:buFont typeface="Arial" panose="020B0604020202020204" pitchFamily="34" charset="0"/>
              <a:buChar char="•"/>
            </a:pPr>
            <a:r>
              <a:rPr lang="en-GB" sz="4000" dirty="0"/>
              <a:t>We can then simply copy and paste this DOI into our browser to show us the original article </a:t>
            </a:r>
          </a:p>
        </p:txBody>
      </p:sp>
      <p:sp>
        <p:nvSpPr>
          <p:cNvPr id="4" name="Rectangle 3">
            <a:extLst>
              <a:ext uri="{FF2B5EF4-FFF2-40B4-BE49-F238E27FC236}">
                <a16:creationId xmlns:a16="http://schemas.microsoft.com/office/drawing/2014/main" id="{6DC9CBC0-B092-4BFF-8FE8-CA229E470E02}"/>
              </a:ext>
            </a:extLst>
          </p:cNvPr>
          <p:cNvSpPr/>
          <p:nvPr/>
        </p:nvSpPr>
        <p:spPr>
          <a:xfrm>
            <a:off x="9493135" y="8243981"/>
            <a:ext cx="3325091" cy="4987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2">
            <a:extLst>
              <a:ext uri="{FF2B5EF4-FFF2-40B4-BE49-F238E27FC236}">
                <a16:creationId xmlns:a16="http://schemas.microsoft.com/office/drawing/2014/main" id="{A8BE0FFB-7224-433F-AE8B-8DF9CD8D24C9}"/>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3" name="bangor_logo_c1_flush.pdf">
            <a:extLst>
              <a:ext uri="{FF2B5EF4-FFF2-40B4-BE49-F238E27FC236}">
                <a16:creationId xmlns:a16="http://schemas.microsoft.com/office/drawing/2014/main" id="{C60DE351-E053-4AA8-A9B6-11A0C03362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2408320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8417689"/>
          </a:xfrm>
          <a:prstGeom prst="rect">
            <a:avLst/>
          </a:prstGeom>
          <a:noFill/>
        </p:spPr>
        <p:txBody>
          <a:bodyPr wrap="square" rtlCol="0">
            <a:spAutoFit/>
          </a:bodyPr>
          <a:lstStyle/>
          <a:p>
            <a:pPr marL="571500" indent="-571500">
              <a:buFont typeface="Arial" panose="020B0604020202020204" pitchFamily="34" charset="0"/>
              <a:buChar char="•"/>
            </a:pPr>
            <a:r>
              <a:rPr lang="en-GB" sz="4000" dirty="0"/>
              <a:t>Just like we should reference and cite a body of text in a research paper/article, we should also cite code used from a GitHub repository using it’s DOI</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This means that if we’ve created and developed a repository, then we should assign it a DOI to allow others to easily find it and cite it where necessary</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To do we make use of 2 websites:</a:t>
            </a:r>
          </a:p>
          <a:p>
            <a:pPr marL="571500" indent="-571500">
              <a:buFont typeface="Arial" panose="020B0604020202020204" pitchFamily="34" charset="0"/>
              <a:buChar char="•"/>
            </a:pPr>
            <a:endParaRPr lang="en-GB" sz="1050" dirty="0"/>
          </a:p>
          <a:p>
            <a:pPr marL="2114550" lvl="3" indent="-742950">
              <a:buFont typeface="+mj-lt"/>
              <a:buAutoNum type="arabicPeriod"/>
            </a:pPr>
            <a:r>
              <a:rPr lang="en-GB" sz="4000" dirty="0"/>
              <a:t>Your GitHub repository account</a:t>
            </a:r>
          </a:p>
          <a:p>
            <a:pPr marL="2114550" lvl="3" indent="-742950">
              <a:buFont typeface="+mj-lt"/>
              <a:buAutoNum type="arabicPeriod"/>
            </a:pPr>
            <a:endParaRPr lang="en-GB" sz="1050" dirty="0"/>
          </a:p>
          <a:p>
            <a:pPr marL="2114550" lvl="3" indent="-742950">
              <a:buFont typeface="+mj-lt"/>
              <a:buAutoNum type="arabicPeriod"/>
            </a:pPr>
            <a:r>
              <a:rPr lang="en-GB" sz="4000" dirty="0">
                <a:hlinkClick r:id="rId2"/>
              </a:rPr>
              <a:t>Zenodo</a:t>
            </a:r>
            <a:endParaRPr lang="en-GB" sz="4000" dirty="0"/>
          </a:p>
          <a:p>
            <a:pPr marL="1657350" lvl="2" indent="-742950">
              <a:buFont typeface="+mj-lt"/>
              <a:buAutoNum type="arabicPeriod"/>
            </a:pPr>
            <a:endParaRPr lang="en-GB" sz="4000" dirty="0"/>
          </a:p>
          <a:p>
            <a:pPr marL="1657350" lvl="2" indent="-742950">
              <a:buFont typeface="+mj-lt"/>
              <a:buAutoNum type="arabicPeriod"/>
            </a:pPr>
            <a:endParaRPr lang="en-GB" sz="4000" dirty="0"/>
          </a:p>
          <a:p>
            <a:endParaRPr lang="en-GB" sz="4000" dirty="0"/>
          </a:p>
          <a:p>
            <a:endParaRPr lang="en-GB" sz="4000" dirty="0"/>
          </a:p>
        </p:txBody>
      </p:sp>
      <p:pic>
        <p:nvPicPr>
          <p:cNvPr id="2050" name="Picture 2" descr="Zenodo">
            <a:extLst>
              <a:ext uri="{FF2B5EF4-FFF2-40B4-BE49-F238E27FC236}">
                <a16:creationId xmlns:a16="http://schemas.microsoft.com/office/drawing/2014/main" id="{E04FFEFD-C5F7-4B66-AF73-9F71BAB80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6614" y="9737637"/>
            <a:ext cx="6167363" cy="24669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270BB8-0059-4ED8-8168-E71EF1B2D006}"/>
              </a:ext>
            </a:extLst>
          </p:cNvPr>
          <p:cNvSpPr txBox="1"/>
          <p:nvPr/>
        </p:nvSpPr>
        <p:spPr>
          <a:xfrm>
            <a:off x="640449" y="8768141"/>
            <a:ext cx="12260904" cy="1938992"/>
          </a:xfrm>
          <a:prstGeom prst="rect">
            <a:avLst/>
          </a:prstGeom>
          <a:noFill/>
        </p:spPr>
        <p:txBody>
          <a:bodyPr wrap="square">
            <a:spAutoFit/>
          </a:bodyPr>
          <a:lstStyle/>
          <a:p>
            <a:pPr marL="742950" indent="-742950">
              <a:buFont typeface="Arial" panose="020B0604020202020204" pitchFamily="34" charset="0"/>
              <a:buChar char="•"/>
            </a:pPr>
            <a:r>
              <a:rPr lang="en-GB" sz="4000" dirty="0"/>
              <a:t>Zenodo is a company that you cab grant access to your GitHub repositories and will assign a unique </a:t>
            </a:r>
            <a:r>
              <a:rPr lang="en-GB" sz="4000" dirty="0" err="1"/>
              <a:t>doi</a:t>
            </a:r>
            <a:r>
              <a:rPr lang="en-GB" sz="4000" dirty="0"/>
              <a:t> to specific repo’s</a:t>
            </a:r>
          </a:p>
        </p:txBody>
      </p:sp>
      <p:pic>
        <p:nvPicPr>
          <p:cNvPr id="13" name="Picture 2" descr="GitHub Logos and Usage · GitHub">
            <a:extLst>
              <a:ext uri="{FF2B5EF4-FFF2-40B4-BE49-F238E27FC236}">
                <a16:creationId xmlns:a16="http://schemas.microsoft.com/office/drawing/2014/main" id="{0E8AF0A4-DEAE-4035-8D66-F10A130518EB}"/>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9884" t="7660" r="6984" b="9501"/>
          <a:stretch/>
        </p:blipFill>
        <p:spPr bwMode="auto">
          <a:xfrm>
            <a:off x="16673741" y="5126991"/>
            <a:ext cx="3654101" cy="36411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77DCF300-3F1D-43AE-9296-FC1BCA0CF16D}"/>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5" name="bangor_logo_c1_flush.pdf">
            <a:extLst>
              <a:ext uri="{FF2B5EF4-FFF2-40B4-BE49-F238E27FC236}">
                <a16:creationId xmlns:a16="http://schemas.microsoft.com/office/drawing/2014/main" id="{6FE276EF-DDB7-4F84-A53F-B005C57B352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9151758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4031873"/>
          </a:xfrm>
          <a:prstGeom prst="rect">
            <a:avLst/>
          </a:prstGeom>
          <a:noFill/>
        </p:spPr>
        <p:txBody>
          <a:bodyPr wrap="square" rtlCol="0">
            <a:spAutoFit/>
          </a:bodyPr>
          <a:lstStyle/>
          <a:p>
            <a:pPr marL="571500" indent="-571500">
              <a:buFont typeface="Arial" panose="020B0604020202020204" pitchFamily="34" charset="0"/>
              <a:buChar char="•"/>
            </a:pPr>
            <a:r>
              <a:rPr lang="en-GB" sz="4000" dirty="0"/>
              <a:t>To utilise </a:t>
            </a:r>
            <a:r>
              <a:rPr lang="en-GB" sz="4000" dirty="0" err="1"/>
              <a:t>Zenodo’s</a:t>
            </a:r>
            <a:r>
              <a:rPr lang="en-GB" sz="4000" dirty="0"/>
              <a:t> resources, either follow the link on the previous slide or use this one</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 We then need to sign in</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You don’t need to create an account as you can sign in with your GitHub credentials, so select ‘Log in’ located on the top right of the home screen</a:t>
            </a:r>
          </a:p>
          <a:p>
            <a:endParaRPr lang="en-GB" sz="4000" dirty="0"/>
          </a:p>
        </p:txBody>
      </p:sp>
      <p:pic>
        <p:nvPicPr>
          <p:cNvPr id="3" name="Picture 2">
            <a:extLst>
              <a:ext uri="{FF2B5EF4-FFF2-40B4-BE49-F238E27FC236}">
                <a16:creationId xmlns:a16="http://schemas.microsoft.com/office/drawing/2014/main" id="{35506281-C9DC-4E50-BFBB-A12F1D248B45}"/>
              </a:ext>
            </a:extLst>
          </p:cNvPr>
          <p:cNvPicPr>
            <a:picLocks noChangeAspect="1"/>
          </p:cNvPicPr>
          <p:nvPr/>
        </p:nvPicPr>
        <p:blipFill>
          <a:blip r:embed="rId2"/>
          <a:stretch>
            <a:fillRect/>
          </a:stretch>
        </p:blipFill>
        <p:spPr>
          <a:xfrm>
            <a:off x="5936347" y="5889858"/>
            <a:ext cx="12511306" cy="6911742"/>
          </a:xfrm>
          <a:prstGeom prst="rect">
            <a:avLst/>
          </a:prstGeom>
        </p:spPr>
      </p:pic>
      <p:sp>
        <p:nvSpPr>
          <p:cNvPr id="4" name="Rectangle 3">
            <a:extLst>
              <a:ext uri="{FF2B5EF4-FFF2-40B4-BE49-F238E27FC236}">
                <a16:creationId xmlns:a16="http://schemas.microsoft.com/office/drawing/2014/main" id="{226394B2-473D-43D4-9749-86455A185BD2}"/>
              </a:ext>
            </a:extLst>
          </p:cNvPr>
          <p:cNvSpPr/>
          <p:nvPr/>
        </p:nvSpPr>
        <p:spPr>
          <a:xfrm>
            <a:off x="15927186" y="6275301"/>
            <a:ext cx="864524" cy="5818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2">
            <a:extLst>
              <a:ext uri="{FF2B5EF4-FFF2-40B4-BE49-F238E27FC236}">
                <a16:creationId xmlns:a16="http://schemas.microsoft.com/office/drawing/2014/main" id="{047F04B6-26BB-4FE1-9E3E-356B16435F1A}"/>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3" name="bangor_logo_c1_flush.pdf">
            <a:extLst>
              <a:ext uri="{FF2B5EF4-FFF2-40B4-BE49-F238E27FC236}">
                <a16:creationId xmlns:a16="http://schemas.microsoft.com/office/drawing/2014/main" id="{6AC6C3F8-DA29-4195-9FA2-79527E50362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4495860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3416320"/>
          </a:xfrm>
          <a:prstGeom prst="rect">
            <a:avLst/>
          </a:prstGeom>
          <a:noFill/>
        </p:spPr>
        <p:txBody>
          <a:bodyPr wrap="square" rtlCol="0">
            <a:spAutoFit/>
          </a:bodyPr>
          <a:lstStyle/>
          <a:p>
            <a:pPr marL="571500" indent="-571500">
              <a:buFont typeface="Arial" panose="020B0604020202020204" pitchFamily="34" charset="0"/>
              <a:buChar char="•"/>
            </a:pPr>
            <a:r>
              <a:rPr lang="en-GB" sz="4000" dirty="0"/>
              <a:t>Either use the following </a:t>
            </a:r>
            <a:r>
              <a:rPr lang="en-GB" sz="4000" dirty="0">
                <a:hlinkClick r:id="rId2"/>
              </a:rPr>
              <a:t>link</a:t>
            </a:r>
            <a:r>
              <a:rPr lang="en-GB" sz="4000" dirty="0"/>
              <a:t> or the previous slides instructions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Select ‘Log in with GitHub’</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And enter your GitHub login credentials</a:t>
            </a:r>
          </a:p>
          <a:p>
            <a:endParaRPr lang="en-GB" sz="4000" dirty="0"/>
          </a:p>
        </p:txBody>
      </p:sp>
      <p:pic>
        <p:nvPicPr>
          <p:cNvPr id="5" name="Picture 4">
            <a:extLst>
              <a:ext uri="{FF2B5EF4-FFF2-40B4-BE49-F238E27FC236}">
                <a16:creationId xmlns:a16="http://schemas.microsoft.com/office/drawing/2014/main" id="{A2F87003-E3D9-466A-941D-0CB6396C1B27}"/>
              </a:ext>
            </a:extLst>
          </p:cNvPr>
          <p:cNvPicPr>
            <a:picLocks noChangeAspect="1"/>
          </p:cNvPicPr>
          <p:nvPr/>
        </p:nvPicPr>
        <p:blipFill>
          <a:blip r:embed="rId3"/>
          <a:stretch>
            <a:fillRect/>
          </a:stretch>
        </p:blipFill>
        <p:spPr>
          <a:xfrm>
            <a:off x="5476778" y="5419928"/>
            <a:ext cx="13430443" cy="7346182"/>
          </a:xfrm>
          <a:prstGeom prst="rect">
            <a:avLst/>
          </a:prstGeom>
        </p:spPr>
      </p:pic>
      <p:sp>
        <p:nvSpPr>
          <p:cNvPr id="4" name="Rectangle 3">
            <a:extLst>
              <a:ext uri="{FF2B5EF4-FFF2-40B4-BE49-F238E27FC236}">
                <a16:creationId xmlns:a16="http://schemas.microsoft.com/office/drawing/2014/main" id="{226394B2-473D-43D4-9749-86455A185BD2}"/>
              </a:ext>
            </a:extLst>
          </p:cNvPr>
          <p:cNvSpPr/>
          <p:nvPr/>
        </p:nvSpPr>
        <p:spPr>
          <a:xfrm>
            <a:off x="10344030" y="8825869"/>
            <a:ext cx="4552377" cy="5343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2">
            <a:extLst>
              <a:ext uri="{FF2B5EF4-FFF2-40B4-BE49-F238E27FC236}">
                <a16:creationId xmlns:a16="http://schemas.microsoft.com/office/drawing/2014/main" id="{3A2D14B1-1CEF-4906-B3D3-9CE5BC994E69}"/>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3" name="bangor_logo_c1_flush.pdf">
            <a:extLst>
              <a:ext uri="{FF2B5EF4-FFF2-40B4-BE49-F238E27FC236}">
                <a16:creationId xmlns:a16="http://schemas.microsoft.com/office/drawing/2014/main" id="{03F36ACE-57F4-4272-9D7D-B4C19BD07BB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15876119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1938992"/>
          </a:xfrm>
          <a:prstGeom prst="rect">
            <a:avLst/>
          </a:prstGeom>
          <a:noFill/>
        </p:spPr>
        <p:txBody>
          <a:bodyPr wrap="square" rtlCol="0">
            <a:spAutoFit/>
          </a:bodyPr>
          <a:lstStyle/>
          <a:p>
            <a:pPr marL="571500" indent="-571500">
              <a:buFont typeface="Arial" panose="020B0604020202020204" pitchFamily="34" charset="0"/>
              <a:buChar char="•"/>
            </a:pPr>
            <a:r>
              <a:rPr lang="en-GB" sz="4000" dirty="0"/>
              <a:t>On the home screen next to your username where the Log in icon was, select the drop down menu and select GitHub from the options:</a:t>
            </a:r>
          </a:p>
          <a:p>
            <a:endParaRPr lang="en-GB" sz="4000" dirty="0"/>
          </a:p>
        </p:txBody>
      </p:sp>
      <p:pic>
        <p:nvPicPr>
          <p:cNvPr id="3" name="Picture 2">
            <a:extLst>
              <a:ext uri="{FF2B5EF4-FFF2-40B4-BE49-F238E27FC236}">
                <a16:creationId xmlns:a16="http://schemas.microsoft.com/office/drawing/2014/main" id="{231874C4-B28B-431F-ABFE-66D1C729A891}"/>
              </a:ext>
            </a:extLst>
          </p:cNvPr>
          <p:cNvPicPr>
            <a:picLocks noChangeAspect="1"/>
          </p:cNvPicPr>
          <p:nvPr/>
        </p:nvPicPr>
        <p:blipFill>
          <a:blip r:embed="rId2"/>
          <a:stretch>
            <a:fillRect/>
          </a:stretch>
        </p:blipFill>
        <p:spPr>
          <a:xfrm>
            <a:off x="5390810" y="4147067"/>
            <a:ext cx="14226060" cy="7861770"/>
          </a:xfrm>
          <a:prstGeom prst="rect">
            <a:avLst/>
          </a:prstGeom>
        </p:spPr>
      </p:pic>
      <p:sp>
        <p:nvSpPr>
          <p:cNvPr id="4" name="Rectangle 3">
            <a:extLst>
              <a:ext uri="{FF2B5EF4-FFF2-40B4-BE49-F238E27FC236}">
                <a16:creationId xmlns:a16="http://schemas.microsoft.com/office/drawing/2014/main" id="{226394B2-473D-43D4-9749-86455A185BD2}"/>
              </a:ext>
            </a:extLst>
          </p:cNvPr>
          <p:cNvSpPr/>
          <p:nvPr/>
        </p:nvSpPr>
        <p:spPr>
          <a:xfrm>
            <a:off x="16625453" y="6591993"/>
            <a:ext cx="2035227" cy="5320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2">
            <a:extLst>
              <a:ext uri="{FF2B5EF4-FFF2-40B4-BE49-F238E27FC236}">
                <a16:creationId xmlns:a16="http://schemas.microsoft.com/office/drawing/2014/main" id="{ADFCBFB8-F26E-4C14-83D3-02F7DA73EF71}"/>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3" name="bangor_logo_c1_flush.pdf">
            <a:extLst>
              <a:ext uri="{FF2B5EF4-FFF2-40B4-BE49-F238E27FC236}">
                <a16:creationId xmlns:a16="http://schemas.microsoft.com/office/drawing/2014/main" id="{C52E05CF-8EC9-4A3B-901B-C9D869C67A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34246800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9941183"/>
          </a:xfrm>
          <a:prstGeom prst="rect">
            <a:avLst/>
          </a:prstGeom>
          <a:noFill/>
        </p:spPr>
        <p:txBody>
          <a:bodyPr wrap="square" rtlCol="0">
            <a:spAutoFit/>
          </a:bodyPr>
          <a:lstStyle/>
          <a:p>
            <a:pPr marL="571500" indent="-571500">
              <a:buFont typeface="Arial" panose="020B0604020202020204" pitchFamily="34" charset="0"/>
              <a:buChar char="•"/>
            </a:pPr>
            <a:r>
              <a:rPr lang="en-GB" sz="4000" dirty="0"/>
              <a:t>You should now see all of the repositories tied to your GitHub account</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All of the switches on the right of the specific repository panel should initially be on ‘off’</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To toggle the switch to on, simply click the switch</a:t>
            </a:r>
          </a:p>
          <a:p>
            <a:endParaRPr lang="en-GB" sz="4000" dirty="0"/>
          </a:p>
        </p:txBody>
      </p:sp>
      <p:pic>
        <p:nvPicPr>
          <p:cNvPr id="5" name="Picture 4">
            <a:extLst>
              <a:ext uri="{FF2B5EF4-FFF2-40B4-BE49-F238E27FC236}">
                <a16:creationId xmlns:a16="http://schemas.microsoft.com/office/drawing/2014/main" id="{BC7A1577-1E26-49D5-B4DA-FF37B30A9E11}"/>
              </a:ext>
            </a:extLst>
          </p:cNvPr>
          <p:cNvPicPr>
            <a:picLocks noChangeAspect="1"/>
          </p:cNvPicPr>
          <p:nvPr/>
        </p:nvPicPr>
        <p:blipFill>
          <a:blip r:embed="rId2"/>
          <a:stretch>
            <a:fillRect/>
          </a:stretch>
        </p:blipFill>
        <p:spPr>
          <a:xfrm>
            <a:off x="10550646" y="4946919"/>
            <a:ext cx="2600087" cy="5792157"/>
          </a:xfrm>
          <a:prstGeom prst="rect">
            <a:avLst/>
          </a:prstGeom>
        </p:spPr>
      </p:pic>
      <p:sp>
        <p:nvSpPr>
          <p:cNvPr id="12" name="Title 2">
            <a:extLst>
              <a:ext uri="{FF2B5EF4-FFF2-40B4-BE49-F238E27FC236}">
                <a16:creationId xmlns:a16="http://schemas.microsoft.com/office/drawing/2014/main" id="{BFEDA820-5667-4C72-A63E-EA056DBF8FBF}"/>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3" name="bangor_logo_c1_flush.pdf">
            <a:extLst>
              <a:ext uri="{FF2B5EF4-FFF2-40B4-BE49-F238E27FC236}">
                <a16:creationId xmlns:a16="http://schemas.microsoft.com/office/drawing/2014/main" id="{54BDABB4-745E-4EF0-A50A-16562C5F425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334850103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20184022"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t>Using VC, development is much more structured and organized from start to finish: </a:t>
            </a:r>
          </a:p>
        </p:txBody>
      </p:sp>
      <p:pic>
        <p:nvPicPr>
          <p:cNvPr id="3" name="Picture 2" descr="Diagram&#10;&#10;Description automatically generated">
            <a:extLst>
              <a:ext uri="{FF2B5EF4-FFF2-40B4-BE49-F238E27FC236}">
                <a16:creationId xmlns:a16="http://schemas.microsoft.com/office/drawing/2014/main" id="{C331D9D5-8DBA-4E77-AAAC-E09C8CCD1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61" y="3612283"/>
            <a:ext cx="21012150" cy="6743700"/>
          </a:xfrm>
          <a:prstGeom prst="rect">
            <a:avLst/>
          </a:prstGeom>
        </p:spPr>
      </p:pic>
      <p:sp>
        <p:nvSpPr>
          <p:cNvPr id="8" name="TextBox 7">
            <a:extLst>
              <a:ext uri="{FF2B5EF4-FFF2-40B4-BE49-F238E27FC236}">
                <a16:creationId xmlns:a16="http://schemas.microsoft.com/office/drawing/2014/main" id="{D6689EAA-727C-48F5-869D-0E318761D8F9}"/>
              </a:ext>
            </a:extLst>
          </p:cNvPr>
          <p:cNvSpPr txBox="1"/>
          <p:nvPr/>
        </p:nvSpPr>
        <p:spPr>
          <a:xfrm>
            <a:off x="7331938" y="10528961"/>
            <a:ext cx="4505498" cy="954107"/>
          </a:xfrm>
          <a:prstGeom prst="rect">
            <a:avLst/>
          </a:prstGeom>
          <a:noFill/>
          <a:ln w="28575">
            <a:solidFill>
              <a:srgbClr val="FF0000"/>
            </a:solidFill>
          </a:ln>
        </p:spPr>
        <p:txBody>
          <a:bodyPr wrap="square">
            <a:spAutoFit/>
          </a:bodyPr>
          <a:lstStyle/>
          <a:p>
            <a:r>
              <a:rPr lang="en-GB" sz="2800" dirty="0"/>
              <a:t>Don’t worry about the terms, we’ll explain these later!!</a:t>
            </a:r>
          </a:p>
        </p:txBody>
      </p:sp>
      <p:sp>
        <p:nvSpPr>
          <p:cNvPr id="13" name="Title 2">
            <a:extLst>
              <a:ext uri="{FF2B5EF4-FFF2-40B4-BE49-F238E27FC236}">
                <a16:creationId xmlns:a16="http://schemas.microsoft.com/office/drawing/2014/main" id="{06FA86D9-C6F2-4034-BCD7-E96DCB83A2E2}"/>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What is Version Control (VC) ?</a:t>
            </a:r>
          </a:p>
        </p:txBody>
      </p:sp>
      <p:pic>
        <p:nvPicPr>
          <p:cNvPr id="14" name="bangor_logo_c1_flush.pdf">
            <a:extLst>
              <a:ext uri="{FF2B5EF4-FFF2-40B4-BE49-F238E27FC236}">
                <a16:creationId xmlns:a16="http://schemas.microsoft.com/office/drawing/2014/main" id="{3C9170CE-C8B4-4D59-955A-7C60F371A8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62510362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4031873"/>
          </a:xfrm>
          <a:prstGeom prst="rect">
            <a:avLst/>
          </a:prstGeom>
          <a:noFill/>
        </p:spPr>
        <p:txBody>
          <a:bodyPr wrap="square" rtlCol="0">
            <a:spAutoFit/>
          </a:bodyPr>
          <a:lstStyle/>
          <a:p>
            <a:pPr marL="571500" indent="-571500">
              <a:buFont typeface="Arial" panose="020B0604020202020204" pitchFamily="34" charset="0"/>
              <a:buChar char="•"/>
            </a:pPr>
            <a:r>
              <a:rPr lang="en-GB" sz="4000" dirty="0"/>
              <a:t>Of the repository which you want to have an associated DOI, toggle the switch to on</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When you make a new release to the repository in GitHub a DOI will automatically be generated</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If you don’t know how to make a release, go to the specific repository in GitHub and select ‘create a new release’</a:t>
            </a:r>
          </a:p>
          <a:p>
            <a:endParaRPr lang="en-GB" sz="4000" dirty="0"/>
          </a:p>
        </p:txBody>
      </p:sp>
      <p:pic>
        <p:nvPicPr>
          <p:cNvPr id="3" name="Picture 2">
            <a:extLst>
              <a:ext uri="{FF2B5EF4-FFF2-40B4-BE49-F238E27FC236}">
                <a16:creationId xmlns:a16="http://schemas.microsoft.com/office/drawing/2014/main" id="{3F71FB92-6099-48E0-87FE-15CB21F04378}"/>
              </a:ext>
            </a:extLst>
          </p:cNvPr>
          <p:cNvPicPr>
            <a:picLocks noChangeAspect="1"/>
          </p:cNvPicPr>
          <p:nvPr/>
        </p:nvPicPr>
        <p:blipFill rotWithShape="1">
          <a:blip r:embed="rId2"/>
          <a:srcRect b="23402"/>
          <a:stretch/>
        </p:blipFill>
        <p:spPr>
          <a:xfrm>
            <a:off x="3264167" y="6084009"/>
            <a:ext cx="17855666" cy="6265066"/>
          </a:xfrm>
          <a:prstGeom prst="rect">
            <a:avLst/>
          </a:prstGeom>
        </p:spPr>
      </p:pic>
      <p:sp>
        <p:nvSpPr>
          <p:cNvPr id="12" name="Rectangle 11">
            <a:extLst>
              <a:ext uri="{FF2B5EF4-FFF2-40B4-BE49-F238E27FC236}">
                <a16:creationId xmlns:a16="http://schemas.microsoft.com/office/drawing/2014/main" id="{511747A2-C6E5-4C78-A336-C900C8FECD2C}"/>
              </a:ext>
            </a:extLst>
          </p:cNvPr>
          <p:cNvSpPr/>
          <p:nvPr/>
        </p:nvSpPr>
        <p:spPr>
          <a:xfrm flipH="1">
            <a:off x="14647026" y="9055946"/>
            <a:ext cx="1645920" cy="1030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2">
            <a:extLst>
              <a:ext uri="{FF2B5EF4-FFF2-40B4-BE49-F238E27FC236}">
                <a16:creationId xmlns:a16="http://schemas.microsoft.com/office/drawing/2014/main" id="{F6A39DFD-7F9F-4045-84ED-73A4283DBF9B}"/>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4" name="bangor_logo_c1_flush.pdf">
            <a:extLst>
              <a:ext uri="{FF2B5EF4-FFF2-40B4-BE49-F238E27FC236}">
                <a16:creationId xmlns:a16="http://schemas.microsoft.com/office/drawing/2014/main" id="{00C42974-4A1C-49D5-BFBC-F8805003581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48421331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3600986"/>
          </a:xfrm>
          <a:prstGeom prst="rect">
            <a:avLst/>
          </a:prstGeom>
          <a:noFill/>
        </p:spPr>
        <p:txBody>
          <a:bodyPr wrap="square" rtlCol="0">
            <a:spAutoFit/>
          </a:bodyPr>
          <a:lstStyle/>
          <a:p>
            <a:pPr marL="571500" indent="-571500">
              <a:buFont typeface="Arial" panose="020B0604020202020204" pitchFamily="34" charset="0"/>
              <a:buChar char="•"/>
            </a:pPr>
            <a:r>
              <a:rPr lang="en-GB" sz="4000" dirty="0"/>
              <a:t>Choose a specific tag if there is one to chose from or create a new one from the option (e.g. v1/ v1.1) and select the specific branch</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Add a title and description and select ‘Publish release’ on the bottom left of the screen when you are ready</a:t>
            </a:r>
          </a:p>
          <a:p>
            <a:endParaRPr lang="en-GB" sz="4000" dirty="0"/>
          </a:p>
        </p:txBody>
      </p:sp>
      <p:pic>
        <p:nvPicPr>
          <p:cNvPr id="4" name="Picture 3">
            <a:extLst>
              <a:ext uri="{FF2B5EF4-FFF2-40B4-BE49-F238E27FC236}">
                <a16:creationId xmlns:a16="http://schemas.microsoft.com/office/drawing/2014/main" id="{26E09F79-10F8-4CA8-8AB7-8D6D303E5225}"/>
              </a:ext>
            </a:extLst>
          </p:cNvPr>
          <p:cNvPicPr>
            <a:picLocks noChangeAspect="1"/>
          </p:cNvPicPr>
          <p:nvPr/>
        </p:nvPicPr>
        <p:blipFill>
          <a:blip r:embed="rId2"/>
          <a:stretch>
            <a:fillRect/>
          </a:stretch>
        </p:blipFill>
        <p:spPr>
          <a:xfrm>
            <a:off x="6133254" y="5128646"/>
            <a:ext cx="12117491" cy="7744906"/>
          </a:xfrm>
          <a:prstGeom prst="rect">
            <a:avLst/>
          </a:prstGeom>
        </p:spPr>
      </p:pic>
      <p:sp>
        <p:nvSpPr>
          <p:cNvPr id="12" name="Rectangle 11">
            <a:extLst>
              <a:ext uri="{FF2B5EF4-FFF2-40B4-BE49-F238E27FC236}">
                <a16:creationId xmlns:a16="http://schemas.microsoft.com/office/drawing/2014/main" id="{511747A2-C6E5-4C78-A336-C900C8FECD2C}"/>
              </a:ext>
            </a:extLst>
          </p:cNvPr>
          <p:cNvSpPr/>
          <p:nvPr/>
        </p:nvSpPr>
        <p:spPr>
          <a:xfrm flipH="1">
            <a:off x="9293628" y="12252960"/>
            <a:ext cx="1363287" cy="6205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2">
            <a:extLst>
              <a:ext uri="{FF2B5EF4-FFF2-40B4-BE49-F238E27FC236}">
                <a16:creationId xmlns:a16="http://schemas.microsoft.com/office/drawing/2014/main" id="{C581AC1E-00B8-4989-B874-D88B356B5361}"/>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4" name="bangor_logo_c1_flush.pdf">
            <a:extLst>
              <a:ext uri="{FF2B5EF4-FFF2-40B4-BE49-F238E27FC236}">
                <a16:creationId xmlns:a16="http://schemas.microsoft.com/office/drawing/2014/main" id="{64E8DB31-3A32-4416-977C-E3200712C52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80353256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8C0986F-07AF-4DC9-9246-C72C6D325EA1}"/>
              </a:ext>
            </a:extLst>
          </p:cNvPr>
          <p:cNvSpPr txBox="1"/>
          <p:nvPr/>
        </p:nvSpPr>
        <p:spPr>
          <a:xfrm>
            <a:off x="640449" y="2392374"/>
            <a:ext cx="22219550" cy="3046988"/>
          </a:xfrm>
          <a:prstGeom prst="rect">
            <a:avLst/>
          </a:prstGeom>
          <a:noFill/>
        </p:spPr>
        <p:txBody>
          <a:bodyPr wrap="square" rtlCol="0">
            <a:spAutoFit/>
          </a:bodyPr>
          <a:lstStyle/>
          <a:p>
            <a:pPr marL="571500" indent="-571500">
              <a:buFont typeface="Arial" panose="020B0604020202020204" pitchFamily="34" charset="0"/>
              <a:buChar char="•"/>
            </a:pPr>
            <a:r>
              <a:rPr lang="en-GB" sz="4000" dirty="0"/>
              <a:t>If you then go back to Zenodo, you should see the DOI which has been created next to the repository label</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Clicking on the repository should display some more useful information with regards to the DOI</a:t>
            </a:r>
          </a:p>
          <a:p>
            <a:endParaRPr lang="en-GB" sz="4000" dirty="0"/>
          </a:p>
        </p:txBody>
      </p:sp>
      <p:pic>
        <p:nvPicPr>
          <p:cNvPr id="3" name="Picture 2">
            <a:extLst>
              <a:ext uri="{FF2B5EF4-FFF2-40B4-BE49-F238E27FC236}">
                <a16:creationId xmlns:a16="http://schemas.microsoft.com/office/drawing/2014/main" id="{E2DCF41B-3404-4C59-95E5-94B88F4F2221}"/>
              </a:ext>
            </a:extLst>
          </p:cNvPr>
          <p:cNvPicPr>
            <a:picLocks noChangeAspect="1"/>
          </p:cNvPicPr>
          <p:nvPr/>
        </p:nvPicPr>
        <p:blipFill>
          <a:blip r:embed="rId2"/>
          <a:stretch>
            <a:fillRect/>
          </a:stretch>
        </p:blipFill>
        <p:spPr>
          <a:xfrm>
            <a:off x="5374223" y="5439362"/>
            <a:ext cx="13635553" cy="4124105"/>
          </a:xfrm>
          <a:prstGeom prst="rect">
            <a:avLst/>
          </a:prstGeom>
        </p:spPr>
      </p:pic>
      <p:sp>
        <p:nvSpPr>
          <p:cNvPr id="13" name="Title 2">
            <a:extLst>
              <a:ext uri="{FF2B5EF4-FFF2-40B4-BE49-F238E27FC236}">
                <a16:creationId xmlns:a16="http://schemas.microsoft.com/office/drawing/2014/main" id="{829536CA-E2FB-40AC-A4CA-A49FEF10842B}"/>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Citation: DOI Referencing </a:t>
            </a:r>
          </a:p>
        </p:txBody>
      </p:sp>
      <p:pic>
        <p:nvPicPr>
          <p:cNvPr id="14" name="bangor_logo_c1_flush.pdf">
            <a:extLst>
              <a:ext uri="{FF2B5EF4-FFF2-40B4-BE49-F238E27FC236}">
                <a16:creationId xmlns:a16="http://schemas.microsoft.com/office/drawing/2014/main" id="{B989D198-EBFF-41EA-BFDB-78488009BA0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103565792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18AD2-1B20-4A5C-8EB5-35EF60E07BB9}"/>
              </a:ext>
            </a:extLst>
          </p:cNvPr>
          <p:cNvSpPr/>
          <p:nvPr/>
        </p:nvSpPr>
        <p:spPr>
          <a:xfrm>
            <a:off x="0" y="0"/>
            <a:ext cx="24384000" cy="19594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B411338-AB1E-4D76-BCEC-4EE99571CFF2}"/>
              </a:ext>
            </a:extLst>
          </p:cNvPr>
          <p:cNvSpPr txBox="1"/>
          <p:nvPr/>
        </p:nvSpPr>
        <p:spPr>
          <a:xfrm>
            <a:off x="996468" y="2321318"/>
            <a:ext cx="20285744" cy="8833187"/>
          </a:xfrm>
          <a:prstGeom prst="rect">
            <a:avLst/>
          </a:prstGeom>
          <a:noFill/>
        </p:spPr>
        <p:txBody>
          <a:bodyPr wrap="square" rtlCol="0">
            <a:spAutoFit/>
          </a:bodyPr>
          <a:lstStyle/>
          <a:p>
            <a:pPr marL="571500" indent="-571500">
              <a:buFont typeface="Arial" panose="020B0604020202020204" pitchFamily="34" charset="0"/>
              <a:buChar char="•"/>
            </a:pPr>
            <a:r>
              <a:rPr lang="en-GB" sz="4000" dirty="0"/>
              <a:t>A program or set of programs that tracks changes to a collection of files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Can recall specific versions of files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No need for file-new, file-new-new, file-old, file-latest, file-working </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Not restricted to software development</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Often used to write books, papers and online tutorials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Can be local, centralised and decentralised</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Enables several team members to work on a project, even on the same file at the same time without affecting each other's work</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4000" dirty="0"/>
              <a:t>Users are notified when there is a possibility that changes may conflict</a:t>
            </a:r>
          </a:p>
        </p:txBody>
      </p:sp>
      <p:sp>
        <p:nvSpPr>
          <p:cNvPr id="6" name="Title 2">
            <a:extLst>
              <a:ext uri="{FF2B5EF4-FFF2-40B4-BE49-F238E27FC236}">
                <a16:creationId xmlns:a16="http://schemas.microsoft.com/office/drawing/2014/main" id="{59699629-E333-49A8-BAB1-B7013CD5DA6C}"/>
              </a:ext>
            </a:extLst>
          </p:cNvPr>
          <p:cNvSpPr>
            <a:spLocks noGrp="1"/>
          </p:cNvSpPr>
          <p:nvPr>
            <p:ph type="title"/>
          </p:nvPr>
        </p:nvSpPr>
        <p:spPr>
          <a:xfrm>
            <a:off x="736596" y="273049"/>
            <a:ext cx="21971004" cy="1402705"/>
          </a:xfrm>
        </p:spPr>
        <p:txBody>
          <a:bodyPr>
            <a:normAutofit/>
          </a:bodyPr>
          <a:lstStyle/>
          <a:p>
            <a:r>
              <a:rPr lang="en-GB" sz="8000" dirty="0">
                <a:solidFill>
                  <a:schemeClr val="bg1"/>
                </a:solidFill>
                <a:latin typeface="+mn-lt"/>
              </a:rPr>
              <a:t>Theory: What are Version Control Systems (VCS) ?</a:t>
            </a:r>
          </a:p>
        </p:txBody>
      </p:sp>
      <p:pic>
        <p:nvPicPr>
          <p:cNvPr id="7" name="bangor_logo_c1_flush.pdf">
            <a:extLst>
              <a:ext uri="{FF2B5EF4-FFF2-40B4-BE49-F238E27FC236}">
                <a16:creationId xmlns:a16="http://schemas.microsoft.com/office/drawing/2014/main" id="{E59E3149-5224-4D23-8BA3-0152DDF05F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6468" y="12008837"/>
            <a:ext cx="3516186" cy="993991"/>
          </a:xfrm>
          <a:prstGeom prst="rect">
            <a:avLst/>
          </a:prstGeom>
          <a:ln w="12700">
            <a:miter lim="400000"/>
          </a:ln>
        </p:spPr>
      </p:pic>
    </p:spTree>
    <p:extLst>
      <p:ext uri="{BB962C8B-B14F-4D97-AF65-F5344CB8AC3E}">
        <p14:creationId xmlns:p14="http://schemas.microsoft.com/office/powerpoint/2010/main" val="2164096962"/>
      </p:ext>
    </p:extLst>
  </p:cSld>
  <p:clrMapOvr>
    <a:masterClrMapping/>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a227bc-cc4f-4bbf-a0db-0faa75627347" xsi:nil="true"/>
    <lcf76f155ced4ddcb4097134ff3c332f xmlns="b82e95f0-de1f-4d05-a607-a83e41d6e7e4">
      <Terms xmlns="http://schemas.microsoft.com/office/infopath/2007/PartnerControls"/>
    </lcf76f155ced4ddcb4097134ff3c332f>
    <College_x002f_Dept xmlns="b82e95f0-de1f-4d05-a607-a83e41d6e7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2E40C8BCF45B48A95CA31B1269BB1C" ma:contentTypeVersion="20" ma:contentTypeDescription="Create a new document." ma:contentTypeScope="" ma:versionID="48020ce2d024b936cb20db477156eb54">
  <xsd:schema xmlns:xsd="http://www.w3.org/2001/XMLSchema" xmlns:xs="http://www.w3.org/2001/XMLSchema" xmlns:p="http://schemas.microsoft.com/office/2006/metadata/properties" xmlns:ns2="b82e95f0-de1f-4d05-a607-a83e41d6e7e4" xmlns:ns3="aca227bc-cc4f-4bbf-a0db-0faa75627347" targetNamespace="http://schemas.microsoft.com/office/2006/metadata/properties" ma:root="true" ma:fieldsID="dda61d0487cc7b73c6ce03545bd9d0c3" ns2:_="" ns3:_="">
    <xsd:import namespace="b82e95f0-de1f-4d05-a607-a83e41d6e7e4"/>
    <xsd:import namespace="aca227bc-cc4f-4bbf-a0db-0faa7562734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College_x002f_Dep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2e95f0-de1f-4d05-a607-a83e41d6e7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llege_x002f_Dept" ma:index="21" nillable="true" ma:displayName="College/Dept" ma:format="Dropdown" ma:internalName="College_x002f_Dep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f57f2e8-ceef-47a9-9ac7-74acf3aa48f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ca227bc-cc4f-4bbf-a0db-0faa7562734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65397a1-2d44-44c5-8031-64a8be2b3550}" ma:internalName="TaxCatchAll" ma:showField="CatchAllData" ma:web="aca227bc-cc4f-4bbf-a0db-0faa756273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C7A312-E60B-4A81-8933-2089DCCDEAC4}">
  <ds:schemaRefs>
    <ds:schemaRef ds:uri="http://schemas.microsoft.com/sharepoint/v3/contenttype/forms"/>
  </ds:schemaRefs>
</ds:datastoreItem>
</file>

<file path=customXml/itemProps2.xml><?xml version="1.0" encoding="utf-8"?>
<ds:datastoreItem xmlns:ds="http://schemas.openxmlformats.org/officeDocument/2006/customXml" ds:itemID="{0D727BD0-B33B-4C96-87EF-765E570847D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82e95f0-de1f-4d05-a607-a83e41d6e7e4"/>
    <ds:schemaRef ds:uri="http://schemas.microsoft.com/office/infopath/2007/PartnerControls"/>
    <ds:schemaRef ds:uri="aca227bc-cc4f-4bbf-a0db-0faa75627347"/>
    <ds:schemaRef ds:uri="http://www.w3.org/XML/1998/namespace"/>
    <ds:schemaRef ds:uri="http://purl.org/dc/dcmitype/"/>
  </ds:schemaRefs>
</ds:datastoreItem>
</file>

<file path=customXml/itemProps3.xml><?xml version="1.0" encoding="utf-8"?>
<ds:datastoreItem xmlns:ds="http://schemas.openxmlformats.org/officeDocument/2006/customXml" ds:itemID="{B5A93026-7855-429E-94A7-922BB69DA3F7}">
  <ds:schemaRefs>
    <ds:schemaRef ds:uri="aca227bc-cc4f-4bbf-a0db-0faa75627347"/>
    <ds:schemaRef ds:uri="b82e95f0-de1f-4d05-a607-a83e41d6e7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36626</TotalTime>
  <Words>6078</Words>
  <Application>Microsoft Office PowerPoint</Application>
  <PresentationFormat>Custom</PresentationFormat>
  <Paragraphs>899</Paragraphs>
  <Slides>82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Consolas</vt:lpstr>
      <vt:lpstr>Courier New</vt:lpstr>
      <vt:lpstr>Helvetica Neue</vt:lpstr>
      <vt:lpstr>Office Theme</vt:lpstr>
      <vt:lpstr>PowerPoint Presentation</vt:lpstr>
      <vt:lpstr>PowerPoint Presentation</vt:lpstr>
      <vt:lpstr>eResearch</vt:lpstr>
      <vt:lpstr>Training Workshops</vt:lpstr>
      <vt:lpstr>PowerPoint Presentation</vt:lpstr>
      <vt:lpstr>Theory: What is Version Control (VC) ?</vt:lpstr>
      <vt:lpstr>Theory: What is Version Control (VC) ?</vt:lpstr>
      <vt:lpstr>Theory: What is Version Control (VC) ?</vt:lpstr>
      <vt:lpstr>Theory: What are Version Control Systems (VCS) ?</vt:lpstr>
      <vt:lpstr>Theory: What are Version Control Systems (VCS) ?</vt:lpstr>
      <vt:lpstr>Theory: What are Version Control Systems (VCS) ?</vt:lpstr>
      <vt:lpstr>Theory: Version Control Systems (VCS) </vt:lpstr>
      <vt:lpstr>Theory: Version Control Systems (VCS) </vt:lpstr>
      <vt:lpstr>What is a Git Repo or Repository?</vt:lpstr>
      <vt:lpstr>Staging Area and Repository</vt:lpstr>
      <vt:lpstr>Staging Area and Repository</vt:lpstr>
      <vt:lpstr>Branches</vt:lpstr>
      <vt:lpstr>Theory: Conflicts</vt:lpstr>
      <vt:lpstr>Theory: Conflicts</vt:lpstr>
      <vt:lpstr>Theory: Conflicts</vt:lpstr>
      <vt:lpstr>Git and GitHub</vt:lpstr>
      <vt:lpstr>GitHub and Collaboration</vt:lpstr>
      <vt:lpstr>GitHub and Collaboration</vt:lpstr>
      <vt:lpstr>Create a GitHub Account</vt:lpstr>
      <vt:lpstr>PowerPoint Presentation</vt:lpstr>
      <vt:lpstr>A Basic Collaborative Workflow</vt:lpstr>
      <vt:lpstr>Command Line:  Configure Git</vt:lpstr>
      <vt:lpstr>Theory: Line Endings</vt:lpstr>
      <vt:lpstr>Command Line: Check git config</vt:lpstr>
      <vt:lpstr>Git config help</vt:lpstr>
      <vt:lpstr>Command Line: Create a Local Repository</vt:lpstr>
      <vt:lpstr>Command Line: Hello World Explained</vt:lpstr>
      <vt:lpstr>Command Line: Tracking Changes</vt:lpstr>
      <vt:lpstr>Command Line: Tracking Changes</vt:lpstr>
      <vt:lpstr>Command Line: Tracking Changes</vt:lpstr>
      <vt:lpstr>Command Line: Using GitHub</vt:lpstr>
      <vt:lpstr>Command Line: Using GitHub</vt:lpstr>
      <vt:lpstr>Command Line: Push to GitHub</vt:lpstr>
      <vt:lpstr>Command Line: Pull Changes From GitHub</vt:lpstr>
      <vt:lpstr>PowerPoint Presentation</vt:lpstr>
      <vt:lpstr>Command Line: Conflicts</vt:lpstr>
      <vt:lpstr>Command Line: Conflicts</vt:lpstr>
      <vt:lpstr>Command Line: Conflict Resolution</vt:lpstr>
      <vt:lpstr>Visual Studio (VS) Code and Git</vt:lpstr>
      <vt:lpstr>VS Code: Creating a Local Repository</vt:lpstr>
      <vt:lpstr>VS Code: Tracking Changes</vt:lpstr>
      <vt:lpstr>VS Code: Tracking Changes</vt:lpstr>
      <vt:lpstr>VS Code: Tracking Changes</vt:lpstr>
      <vt:lpstr>VS Code: Viewing Changes</vt:lpstr>
      <vt:lpstr>VS Code: Cloning from GitHub</vt:lpstr>
      <vt:lpstr>VS Code: Cloning from GitHub</vt:lpstr>
      <vt:lpstr>VS Code: Publish Branch</vt:lpstr>
      <vt:lpstr>VS Code: Sync Changes (Push and Pull)</vt:lpstr>
      <vt:lpstr>VS Code: Ignoring Files</vt:lpstr>
      <vt:lpstr>VS Code: Creating Extra Branches</vt:lpstr>
      <vt:lpstr>VS Code: Creating Extra Branches</vt:lpstr>
      <vt:lpstr>VS Code: Conflicts</vt:lpstr>
      <vt:lpstr>VS Code: Conflicts</vt:lpstr>
      <vt:lpstr>VS Code: Conflicts</vt:lpstr>
      <vt:lpstr>RStudio and Git</vt:lpstr>
      <vt:lpstr>RStudio and Git</vt:lpstr>
      <vt:lpstr>RStudio and Git</vt:lpstr>
      <vt:lpstr>RStudio – Creating a Local Repository</vt:lpstr>
      <vt:lpstr>RStudio: Tracking Changes</vt:lpstr>
      <vt:lpstr>RStudio: Cloning from GitHub</vt:lpstr>
      <vt:lpstr>RStudio: Cloning from GitHub</vt:lpstr>
      <vt:lpstr>RStudio: Push to GitHub</vt:lpstr>
      <vt:lpstr>RStudio: Pull Changes from GitHub</vt:lpstr>
      <vt:lpstr>RStudio: Ignoring Files</vt:lpstr>
      <vt:lpstr>RStudio: New Files</vt:lpstr>
      <vt:lpstr>RStudio: Merging and Conflicts</vt:lpstr>
      <vt:lpstr>Licensing </vt:lpstr>
      <vt:lpstr>Citation </vt:lpstr>
      <vt:lpstr>Citation: DOI Referencing </vt:lpstr>
      <vt:lpstr>Citation: DOI Referencing </vt:lpstr>
      <vt:lpstr>Citation: DOI Referencing </vt:lpstr>
      <vt:lpstr>Citation: DOI Referencing </vt:lpstr>
      <vt:lpstr>Citation: DOI Referencing </vt:lpstr>
      <vt:lpstr>Citation: DOI Referencing </vt:lpstr>
      <vt:lpstr>Citation: DOI Referencing </vt:lpstr>
      <vt:lpstr>Citation: DOI Referencing </vt:lpstr>
      <vt:lpstr>Citation: DOI Referencing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Lorraine Westwood</dc:creator>
  <cp:lastModifiedBy>Oliver Barbaresi</cp:lastModifiedBy>
  <cp:revision>36</cp:revision>
  <dcterms:modified xsi:type="dcterms:W3CDTF">2022-10-26T12:12:20Z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0x0101003F2E40C8BCF45B48A95CA31B1269BB1C</vt:lpwstr>
  </property>
  <property fmtid="{D5CDD505-2E9C-101B-9397-08002B2CF9AE}" pid="3" name="MediaServiceImageTags">
    <vt:lpwstr/>
  </property>
</Properties>
</file>